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490" r:id="rId5"/>
    <p:sldId id="597" r:id="rId6"/>
    <p:sldId id="557" r:id="rId7"/>
    <p:sldId id="558" r:id="rId8"/>
    <p:sldId id="560" r:id="rId9"/>
    <p:sldId id="561" r:id="rId10"/>
    <p:sldId id="562" r:id="rId11"/>
    <p:sldId id="563" r:id="rId12"/>
    <p:sldId id="571" r:id="rId13"/>
    <p:sldId id="566" r:id="rId14"/>
    <p:sldId id="567" r:id="rId15"/>
    <p:sldId id="568" r:id="rId16"/>
    <p:sldId id="569" r:id="rId17"/>
    <p:sldId id="570" r:id="rId18"/>
    <p:sldId id="572" r:id="rId19"/>
    <p:sldId id="584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81" r:id="rId28"/>
    <p:sldId id="582" r:id="rId29"/>
    <p:sldId id="510" r:id="rId30"/>
    <p:sldId id="599" r:id="rId31"/>
    <p:sldId id="585" r:id="rId32"/>
    <p:sldId id="591" r:id="rId33"/>
    <p:sldId id="501" r:id="rId34"/>
    <p:sldId id="598" r:id="rId35"/>
    <p:sldId id="509" r:id="rId36"/>
    <p:sldId id="593" r:id="rId37"/>
    <p:sldId id="594" r:id="rId38"/>
    <p:sldId id="602" r:id="rId39"/>
    <p:sldId id="596" r:id="rId40"/>
    <p:sldId id="492" r:id="rId41"/>
    <p:sldId id="544" r:id="rId42"/>
    <p:sldId id="531" r:id="rId43"/>
    <p:sldId id="549" r:id="rId44"/>
    <p:sldId id="533" r:id="rId45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B"/>
    <a:srgbClr val="0000CC"/>
    <a:srgbClr val="90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414" autoAdjust="0"/>
  </p:normalViewPr>
  <p:slideViewPr>
    <p:cSldViewPr showGuides="1">
      <p:cViewPr varScale="1">
        <p:scale>
          <a:sx n="81" d="100"/>
          <a:sy n="81" d="100"/>
        </p:scale>
        <p:origin x="108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715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FE2BE-8ED1-4F62-A32D-03261903DB8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4FAAF6-929B-48AB-94BB-55C2D355C66B}">
      <dgm:prSet phldrT="[Text]"/>
      <dgm:spPr/>
      <dgm:t>
        <a:bodyPr/>
        <a:lstStyle/>
        <a:p>
          <a:r>
            <a:rPr lang="en-NZ" dirty="0" smtClean="0">
              <a:latin typeface="Arial" panose="020B0604020202020204" pitchFamily="34" charset="0"/>
              <a:cs typeface="Arial" panose="020B0604020202020204" pitchFamily="34" charset="0"/>
            </a:rPr>
            <a:t>Liquidation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76387-867F-410F-8B9B-AC292833A9CF}" type="parTrans" cxnId="{0884B760-3487-4528-A3CA-00D8A11E053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2EE998-1732-4841-BB0B-BBB412951425}" type="sibTrans" cxnId="{0884B760-3487-4528-A3CA-00D8A11E053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02582-CB23-4616-8A5B-97C43EE5DA5D}">
      <dgm:prSet phldrT="[Text]" custT="1"/>
      <dgm:spPr/>
      <dgm:t>
        <a:bodyPr/>
        <a:lstStyle/>
        <a:p>
          <a:r>
            <a:rPr lang="en-NZ" sz="1600" dirty="0" smtClean="0">
              <a:latin typeface="Arial" panose="020B0604020202020204" pitchFamily="34" charset="0"/>
              <a:cs typeface="Arial" panose="020B0604020202020204" pitchFamily="34" charset="0"/>
            </a:rPr>
            <a:t>Requires 2 SGMs of members, at least 30 days apart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EBD9A-1A0E-4397-B8A2-811CD061565D}" type="parTrans" cxnId="{C191EDB5-FCFE-42F7-A12F-3BF1F17911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F7E52-E0C0-4802-A6D7-8619E308ABE8}" type="sibTrans" cxnId="{C191EDB5-FCFE-42F7-A12F-3BF1F17911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AB850-C91C-48DB-BD02-3C584E1DB635}">
      <dgm:prSet phldrT="[Text]"/>
      <dgm:spPr/>
      <dgm:t>
        <a:bodyPr/>
        <a:lstStyle/>
        <a:p>
          <a:r>
            <a:rPr lang="en-NZ" dirty="0" smtClean="0">
              <a:latin typeface="Arial" panose="020B0604020202020204" pitchFamily="34" charset="0"/>
              <a:cs typeface="Arial" panose="020B0604020202020204" pitchFamily="34" charset="0"/>
            </a:rPr>
            <a:t>Dissolution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9A2D9-8FB0-4A53-B06F-96883269C515}" type="parTrans" cxnId="{D3B61586-B782-42E8-AC11-6D44B92545A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DE3C8-D400-42B0-AAB1-F309DDFF5F2A}" type="sibTrans" cxnId="{D3B61586-B782-42E8-AC11-6D44B92545A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9AF38-AA4E-4E4C-B7F1-29762376809C}">
      <dgm:prSet phldrT="[Text]" custT="1"/>
      <dgm:spPr/>
      <dgm:t>
        <a:bodyPr/>
        <a:lstStyle/>
        <a:p>
          <a:pPr algn="ctr"/>
          <a:r>
            <a:rPr lang="en-NZ" sz="1600" dirty="0" smtClean="0">
              <a:latin typeface="Arial" panose="020B0604020202020204" pitchFamily="34" charset="0"/>
              <a:cs typeface="Arial" panose="020B0604020202020204" pitchFamily="34" charset="0"/>
            </a:rPr>
            <a:t>Decision made by Registrar of Incorporated Societies </a:t>
          </a:r>
          <a:r>
            <a:rPr lang="en-N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 legal entity is no longer operating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341BF-8F16-4B5C-A28A-C9E4840E0F7A}" type="parTrans" cxnId="{7D3896C9-25B0-43DA-BAA6-010EB9E1A1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A0E94-6B44-49FF-8B64-BFF7A1C3E8D1}" type="sibTrans" cxnId="{7D3896C9-25B0-43DA-BAA6-010EB9E1A1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9D9F0F-00C7-44A4-AF91-316CF0D68A6A}">
      <dgm:prSet custT="1"/>
      <dgm:spPr/>
      <dgm:t>
        <a:bodyPr/>
        <a:lstStyle/>
        <a:p>
          <a:r>
            <a:rPr lang="en-NZ" sz="1600" dirty="0" smtClean="0">
              <a:latin typeface="Arial" panose="020B0604020202020204" pitchFamily="34" charset="0"/>
              <a:cs typeface="Arial" panose="020B0604020202020204" pitchFamily="34" charset="0"/>
            </a:rPr>
            <a:t>Decision made by Members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63E22-E6B8-46EC-ACE2-AE8A8EA9B853}" type="parTrans" cxnId="{16A48A9D-94DF-4D2C-817E-E20CC452C5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80ADE-8AD5-4F38-BF18-98A791EC7653}" type="sibTrans" cxnId="{16A48A9D-94DF-4D2C-817E-E20CC452C5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794059-1156-4640-852F-781C668EEA86}">
      <dgm:prSet custT="1"/>
      <dgm:spPr/>
      <dgm:t>
        <a:bodyPr/>
        <a:lstStyle/>
        <a:p>
          <a:r>
            <a:rPr lang="en-NZ" sz="1600" dirty="0" smtClean="0">
              <a:latin typeface="Arial" panose="020B0604020202020204" pitchFamily="34" charset="0"/>
              <a:cs typeface="Arial" panose="020B0604020202020204" pitchFamily="34" charset="0"/>
            </a:rPr>
            <a:t>SPCA can apply for dissolution in due course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C41A98-21B3-4615-8241-26253965378F}" type="parTrans" cxnId="{1D9FEB73-648D-47CD-A40D-7D6F5CE384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2EA778-5245-4030-97DC-8039BD4F03FF}" type="sibTrans" cxnId="{1D9FEB73-648D-47CD-A40D-7D6F5CE384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AD2768-8B91-4FEF-9A5C-63565C7104FE}">
      <dgm:prSet custT="1"/>
      <dgm:spPr/>
      <dgm:t>
        <a:bodyPr/>
        <a:lstStyle/>
        <a:p>
          <a:r>
            <a:rPr lang="en-NZ" sz="1600" dirty="0" smtClean="0">
              <a:latin typeface="Arial" panose="020B0604020202020204" pitchFamily="34" charset="0"/>
              <a:cs typeface="Arial" panose="020B0604020202020204" pitchFamily="34" charset="0"/>
            </a:rPr>
            <a:t>One SGM sufficient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1F1619-A32B-4BF6-BF7B-461EFEF02519}" type="parTrans" cxnId="{23BA0CED-9496-4302-AE0D-CC6C733446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0A3FE1-90CC-4C5A-BC20-97C42832B76B}" type="sibTrans" cxnId="{23BA0CED-9496-4302-AE0D-CC6C733446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D6CD1B-4F81-4B38-8A64-BBFEF81E09CF}">
      <dgm:prSet custT="1"/>
      <dgm:spPr/>
      <dgm:t>
        <a:bodyPr/>
        <a:lstStyle/>
        <a:p>
          <a:r>
            <a:rPr lang="en-NZ" sz="1600" dirty="0" smtClean="0">
              <a:latin typeface="Arial" panose="020B0604020202020204" pitchFamily="34" charset="0"/>
              <a:cs typeface="Arial" panose="020B0604020202020204" pitchFamily="34" charset="0"/>
            </a:rPr>
            <a:t>Must appoint </a:t>
          </a:r>
          <a:r>
            <a:rPr lang="en-NZ" sz="1600" i="0" u="none" dirty="0" smtClean="0">
              <a:latin typeface="Arial" panose="020B0604020202020204" pitchFamily="34" charset="0"/>
              <a:cs typeface="Arial" panose="020B0604020202020204" pitchFamily="34" charset="0"/>
            </a:rPr>
            <a:t>liquidator</a:t>
          </a:r>
          <a:endParaRPr lang="en-US" sz="160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7E00CC-6013-4B3B-BD62-1620DF3A9640}" type="parTrans" cxnId="{F65F9D02-FFF2-4FB2-8D23-DBA0DB502D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84A64-FCA2-4494-A153-00829F5F1A7D}" type="sibTrans" cxnId="{F65F9D02-FFF2-4FB2-8D23-DBA0DB502D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51D43D-D505-4316-AB85-7C9F5D13B087}" type="pres">
      <dgm:prSet presAssocID="{220FE2BE-8ED1-4F62-A32D-03261903DB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87BD92-E8CB-4DFF-8D83-489F47CD979B}" type="pres">
      <dgm:prSet presAssocID="{284FAAF6-929B-48AB-94BB-55C2D355C66B}" presName="root" presStyleCnt="0"/>
      <dgm:spPr/>
    </dgm:pt>
    <dgm:pt modelId="{827B2A7C-6297-4816-B391-0ED553EDE928}" type="pres">
      <dgm:prSet presAssocID="{284FAAF6-929B-48AB-94BB-55C2D355C66B}" presName="rootComposite" presStyleCnt="0"/>
      <dgm:spPr/>
    </dgm:pt>
    <dgm:pt modelId="{47847E69-A44E-4F5C-B6B1-63DCFF91BE25}" type="pres">
      <dgm:prSet presAssocID="{284FAAF6-929B-48AB-94BB-55C2D355C66B}" presName="rootText" presStyleLbl="node1" presStyleIdx="0" presStyleCnt="2" custLinFactNeighborX="-55100" custLinFactNeighborY="1472"/>
      <dgm:spPr/>
      <dgm:t>
        <a:bodyPr/>
        <a:lstStyle/>
        <a:p>
          <a:endParaRPr lang="en-US"/>
        </a:p>
      </dgm:t>
    </dgm:pt>
    <dgm:pt modelId="{67DD59A5-D1C9-4994-AFDA-6055E2F86852}" type="pres">
      <dgm:prSet presAssocID="{284FAAF6-929B-48AB-94BB-55C2D355C66B}" presName="rootConnector" presStyleLbl="node1" presStyleIdx="0" presStyleCnt="2"/>
      <dgm:spPr/>
      <dgm:t>
        <a:bodyPr/>
        <a:lstStyle/>
        <a:p>
          <a:endParaRPr lang="en-US"/>
        </a:p>
      </dgm:t>
    </dgm:pt>
    <dgm:pt modelId="{3E118F50-A375-48C9-8E8E-98DF60C2CB7E}" type="pres">
      <dgm:prSet presAssocID="{284FAAF6-929B-48AB-94BB-55C2D355C66B}" presName="childShape" presStyleCnt="0"/>
      <dgm:spPr/>
    </dgm:pt>
    <dgm:pt modelId="{F84E5F97-D7DA-428D-B551-0EA7A20CF28D}" type="pres">
      <dgm:prSet presAssocID="{08E63E22-E6B8-46EC-ACE2-AE8A8EA9B853}" presName="Name13" presStyleLbl="parChTrans1D2" presStyleIdx="0" presStyleCnt="6"/>
      <dgm:spPr/>
      <dgm:t>
        <a:bodyPr/>
        <a:lstStyle/>
        <a:p>
          <a:endParaRPr lang="en-US"/>
        </a:p>
      </dgm:t>
    </dgm:pt>
    <dgm:pt modelId="{2394A22B-CBF3-4EFD-BBAB-28307CCDA35B}" type="pres">
      <dgm:prSet presAssocID="{219D9F0F-00C7-44A4-AF91-316CF0D68A6A}" presName="childText" presStyleLbl="bgAcc1" presStyleIdx="0" presStyleCnt="6" custScaleX="140378" custScaleY="112130" custLinFactNeighborX="-63244" custLinFactNeighborY="5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266F1-4440-4209-9BBC-7F64C1BD9A86}" type="pres">
      <dgm:prSet presAssocID="{722EBD9A-1A0E-4397-B8A2-811CD061565D}" presName="Name13" presStyleLbl="parChTrans1D2" presStyleIdx="1" presStyleCnt="6"/>
      <dgm:spPr/>
      <dgm:t>
        <a:bodyPr/>
        <a:lstStyle/>
        <a:p>
          <a:endParaRPr lang="en-US"/>
        </a:p>
      </dgm:t>
    </dgm:pt>
    <dgm:pt modelId="{A57C4117-7BD6-4BAB-B9AC-BAC264B9D6D2}" type="pres">
      <dgm:prSet presAssocID="{C1C02582-CB23-4616-8A5B-97C43EE5DA5D}" presName="childText" presStyleLbl="bgAcc1" presStyleIdx="1" presStyleCnt="6" custScaleX="137208" custLinFactNeighborX="-60290" custLinFactNeighborY="4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1CF04-8C9E-4FCD-99E4-A50D7D7D3D16}" type="pres">
      <dgm:prSet presAssocID="{427E00CC-6013-4B3B-BD62-1620DF3A9640}" presName="Name13" presStyleLbl="parChTrans1D2" presStyleIdx="2" presStyleCnt="6"/>
      <dgm:spPr/>
      <dgm:t>
        <a:bodyPr/>
        <a:lstStyle/>
        <a:p>
          <a:endParaRPr lang="en-US"/>
        </a:p>
      </dgm:t>
    </dgm:pt>
    <dgm:pt modelId="{D013C927-EB9D-45C0-B499-BF1393940C74}" type="pres">
      <dgm:prSet presAssocID="{F4D6CD1B-4F81-4B38-8A64-BBFEF81E09CF}" presName="childText" presStyleLbl="bgAcc1" presStyleIdx="2" presStyleCnt="6" custScaleX="136816" custLinFactNeighborX="-58509" custLinFactNeighborY="13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4F1F7-2757-458D-B612-4C8B02408D02}" type="pres">
      <dgm:prSet presAssocID="{BF7AB850-C91C-48DB-BD02-3C584E1DB635}" presName="root" presStyleCnt="0"/>
      <dgm:spPr/>
    </dgm:pt>
    <dgm:pt modelId="{F4063FFC-90BF-486A-BA70-F6E262F2E0C8}" type="pres">
      <dgm:prSet presAssocID="{BF7AB850-C91C-48DB-BD02-3C584E1DB635}" presName="rootComposite" presStyleCnt="0"/>
      <dgm:spPr/>
    </dgm:pt>
    <dgm:pt modelId="{B052F860-54A3-4513-99BD-48157C01DA6F}" type="pres">
      <dgm:prSet presAssocID="{BF7AB850-C91C-48DB-BD02-3C584E1DB635}" presName="rootText" presStyleLbl="node1" presStyleIdx="1" presStyleCnt="2"/>
      <dgm:spPr/>
      <dgm:t>
        <a:bodyPr/>
        <a:lstStyle/>
        <a:p>
          <a:endParaRPr lang="en-US"/>
        </a:p>
      </dgm:t>
    </dgm:pt>
    <dgm:pt modelId="{D6FE4214-F4C8-4017-9B0D-B94662E6D0EA}" type="pres">
      <dgm:prSet presAssocID="{BF7AB850-C91C-48DB-BD02-3C584E1DB635}" presName="rootConnector" presStyleLbl="node1" presStyleIdx="1" presStyleCnt="2"/>
      <dgm:spPr/>
      <dgm:t>
        <a:bodyPr/>
        <a:lstStyle/>
        <a:p>
          <a:endParaRPr lang="en-US"/>
        </a:p>
      </dgm:t>
    </dgm:pt>
    <dgm:pt modelId="{07219FB4-D6BF-49DF-87EE-459696D0C41E}" type="pres">
      <dgm:prSet presAssocID="{BF7AB850-C91C-48DB-BD02-3C584E1DB635}" presName="childShape" presStyleCnt="0"/>
      <dgm:spPr/>
    </dgm:pt>
    <dgm:pt modelId="{9227FF59-CFCB-4160-88C9-B9CBE3853FAD}" type="pres">
      <dgm:prSet presAssocID="{189341BF-8F16-4B5C-A28A-C9E4840E0F7A}" presName="Name13" presStyleLbl="parChTrans1D2" presStyleIdx="3" presStyleCnt="6"/>
      <dgm:spPr/>
      <dgm:t>
        <a:bodyPr/>
        <a:lstStyle/>
        <a:p>
          <a:endParaRPr lang="en-US"/>
        </a:p>
      </dgm:t>
    </dgm:pt>
    <dgm:pt modelId="{7CDE0B72-020F-4141-A487-C99C5CD19A9E}" type="pres">
      <dgm:prSet presAssocID="{F4F9AF38-AA4E-4E4C-B7F1-29762376809C}" presName="childText" presStyleLbl="bgAcc1" presStyleIdx="3" presStyleCnt="6" custScaleX="158945" custScaleY="118610" custLinFactNeighborX="364" custLinFactNeighborY="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01FAF-D3C2-4452-8BD5-E75256E0C32C}" type="pres">
      <dgm:prSet presAssocID="{FA1F1619-A32B-4BF6-BF7B-461EFEF02519}" presName="Name13" presStyleLbl="parChTrans1D2" presStyleIdx="4" presStyleCnt="6"/>
      <dgm:spPr/>
      <dgm:t>
        <a:bodyPr/>
        <a:lstStyle/>
        <a:p>
          <a:endParaRPr lang="en-US"/>
        </a:p>
      </dgm:t>
    </dgm:pt>
    <dgm:pt modelId="{4F7884E4-F185-48BD-9EB3-22A6D6584444}" type="pres">
      <dgm:prSet presAssocID="{20AD2768-8B91-4FEF-9A5C-63565C7104FE}" presName="childText" presStyleLbl="bgAcc1" presStyleIdx="4" presStyleCnt="6" custScaleX="158945" custLinFactNeighborX="99" custLinFactNeighborY="-2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0E71E-1A2B-4446-AAC8-CCD04A8B75EE}" type="pres">
      <dgm:prSet presAssocID="{A0C41A98-21B3-4615-8241-26253965378F}" presName="Name13" presStyleLbl="parChTrans1D2" presStyleIdx="5" presStyleCnt="6"/>
      <dgm:spPr/>
      <dgm:t>
        <a:bodyPr/>
        <a:lstStyle/>
        <a:p>
          <a:endParaRPr lang="en-US"/>
        </a:p>
      </dgm:t>
    </dgm:pt>
    <dgm:pt modelId="{DE8975C9-9BA2-48F5-ACC1-7B7FBD6E4FFB}" type="pres">
      <dgm:prSet presAssocID="{99794059-1156-4640-852F-781C668EEA86}" presName="childText" presStyleLbl="bgAcc1" presStyleIdx="5" presStyleCnt="6" custScaleX="156820" custLinFactNeighborX="364" custLinFactNeighborY="14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4B760-3487-4528-A3CA-00D8A11E0531}" srcId="{220FE2BE-8ED1-4F62-A32D-03261903DB89}" destId="{284FAAF6-929B-48AB-94BB-55C2D355C66B}" srcOrd="0" destOrd="0" parTransId="{16576387-867F-410F-8B9B-AC292833A9CF}" sibTransId="{CC2EE998-1732-4841-BB0B-BBB412951425}"/>
    <dgm:cxn modelId="{155183A4-1617-4F61-A818-BD1B5832575C}" type="presOf" srcId="{284FAAF6-929B-48AB-94BB-55C2D355C66B}" destId="{67DD59A5-D1C9-4994-AFDA-6055E2F86852}" srcOrd="1" destOrd="0" presId="urn:microsoft.com/office/officeart/2005/8/layout/hierarchy3"/>
    <dgm:cxn modelId="{D3B61586-B782-42E8-AC11-6D44B92545AC}" srcId="{220FE2BE-8ED1-4F62-A32D-03261903DB89}" destId="{BF7AB850-C91C-48DB-BD02-3C584E1DB635}" srcOrd="1" destOrd="0" parTransId="{1C29A2D9-8FB0-4A53-B06F-96883269C515}" sibTransId="{82ADE3C8-D400-42B0-AAB1-F309DDFF5F2A}"/>
    <dgm:cxn modelId="{BD09970F-CBE1-488C-A142-2B334F4424BF}" type="presOf" srcId="{F4D6CD1B-4F81-4B38-8A64-BBFEF81E09CF}" destId="{D013C927-EB9D-45C0-B499-BF1393940C74}" srcOrd="0" destOrd="0" presId="urn:microsoft.com/office/officeart/2005/8/layout/hierarchy3"/>
    <dgm:cxn modelId="{6EA08ABE-442D-4EC7-8FF1-9F03130E3FA2}" type="presOf" srcId="{BF7AB850-C91C-48DB-BD02-3C584E1DB635}" destId="{D6FE4214-F4C8-4017-9B0D-B94662E6D0EA}" srcOrd="1" destOrd="0" presId="urn:microsoft.com/office/officeart/2005/8/layout/hierarchy3"/>
    <dgm:cxn modelId="{6D4380CF-DFC6-417C-98D6-242FCAF9B0B5}" type="presOf" srcId="{C1C02582-CB23-4616-8A5B-97C43EE5DA5D}" destId="{A57C4117-7BD6-4BAB-B9AC-BAC264B9D6D2}" srcOrd="0" destOrd="0" presId="urn:microsoft.com/office/officeart/2005/8/layout/hierarchy3"/>
    <dgm:cxn modelId="{F1084E36-E654-45EE-A52F-E7E3F83761EF}" type="presOf" srcId="{20AD2768-8B91-4FEF-9A5C-63565C7104FE}" destId="{4F7884E4-F185-48BD-9EB3-22A6D6584444}" srcOrd="0" destOrd="0" presId="urn:microsoft.com/office/officeart/2005/8/layout/hierarchy3"/>
    <dgm:cxn modelId="{F65F9D02-FFF2-4FB2-8D23-DBA0DB502DC7}" srcId="{284FAAF6-929B-48AB-94BB-55C2D355C66B}" destId="{F4D6CD1B-4F81-4B38-8A64-BBFEF81E09CF}" srcOrd="2" destOrd="0" parTransId="{427E00CC-6013-4B3B-BD62-1620DF3A9640}" sibTransId="{66384A64-FCA2-4494-A153-00829F5F1A7D}"/>
    <dgm:cxn modelId="{7D3896C9-25B0-43DA-BAA6-010EB9E1A1A4}" srcId="{BF7AB850-C91C-48DB-BD02-3C584E1DB635}" destId="{F4F9AF38-AA4E-4E4C-B7F1-29762376809C}" srcOrd="0" destOrd="0" parTransId="{189341BF-8F16-4B5C-A28A-C9E4840E0F7A}" sibTransId="{EE0A0E94-6B44-49FF-8B64-BFF7A1C3E8D1}"/>
    <dgm:cxn modelId="{0CEC74FB-3C63-403C-863D-1EBFA8AD19E5}" type="presOf" srcId="{219D9F0F-00C7-44A4-AF91-316CF0D68A6A}" destId="{2394A22B-CBF3-4EFD-BBAB-28307CCDA35B}" srcOrd="0" destOrd="0" presId="urn:microsoft.com/office/officeart/2005/8/layout/hierarchy3"/>
    <dgm:cxn modelId="{DBE05B88-9265-4ED8-AAA7-D3D2012446EF}" type="presOf" srcId="{FA1F1619-A32B-4BF6-BF7B-461EFEF02519}" destId="{EAE01FAF-D3C2-4452-8BD5-E75256E0C32C}" srcOrd="0" destOrd="0" presId="urn:microsoft.com/office/officeart/2005/8/layout/hierarchy3"/>
    <dgm:cxn modelId="{1D9FEB73-648D-47CD-A40D-7D6F5CE384EA}" srcId="{BF7AB850-C91C-48DB-BD02-3C584E1DB635}" destId="{99794059-1156-4640-852F-781C668EEA86}" srcOrd="2" destOrd="0" parTransId="{A0C41A98-21B3-4615-8241-26253965378F}" sibTransId="{042EA778-5245-4030-97DC-8039BD4F03FF}"/>
    <dgm:cxn modelId="{8056A25E-1D57-49CA-B20C-BCF047096114}" type="presOf" srcId="{A0C41A98-21B3-4615-8241-26253965378F}" destId="{79A0E71E-1A2B-4446-AAC8-CCD04A8B75EE}" srcOrd="0" destOrd="0" presId="urn:microsoft.com/office/officeart/2005/8/layout/hierarchy3"/>
    <dgm:cxn modelId="{17E22009-DA33-45DA-BCC0-C978D659A514}" type="presOf" srcId="{220FE2BE-8ED1-4F62-A32D-03261903DB89}" destId="{9D51D43D-D505-4316-AB85-7C9F5D13B087}" srcOrd="0" destOrd="0" presId="urn:microsoft.com/office/officeart/2005/8/layout/hierarchy3"/>
    <dgm:cxn modelId="{9619026F-971B-4EC6-81F4-C49F5F84ED74}" type="presOf" srcId="{189341BF-8F16-4B5C-A28A-C9E4840E0F7A}" destId="{9227FF59-CFCB-4160-88C9-B9CBE3853FAD}" srcOrd="0" destOrd="0" presId="urn:microsoft.com/office/officeart/2005/8/layout/hierarchy3"/>
    <dgm:cxn modelId="{81934695-1B05-4889-A0DF-61D2D533DBE8}" type="presOf" srcId="{284FAAF6-929B-48AB-94BB-55C2D355C66B}" destId="{47847E69-A44E-4F5C-B6B1-63DCFF91BE25}" srcOrd="0" destOrd="0" presId="urn:microsoft.com/office/officeart/2005/8/layout/hierarchy3"/>
    <dgm:cxn modelId="{23BA0CED-9496-4302-AE0D-CC6C733446E4}" srcId="{BF7AB850-C91C-48DB-BD02-3C584E1DB635}" destId="{20AD2768-8B91-4FEF-9A5C-63565C7104FE}" srcOrd="1" destOrd="0" parTransId="{FA1F1619-A32B-4BF6-BF7B-461EFEF02519}" sibTransId="{3D0A3FE1-90CC-4C5A-BC20-97C42832B76B}"/>
    <dgm:cxn modelId="{C191EDB5-FCFE-42F7-A12F-3BF1F1791102}" srcId="{284FAAF6-929B-48AB-94BB-55C2D355C66B}" destId="{C1C02582-CB23-4616-8A5B-97C43EE5DA5D}" srcOrd="1" destOrd="0" parTransId="{722EBD9A-1A0E-4397-B8A2-811CD061565D}" sibTransId="{97AF7E52-E0C0-4802-A6D7-8619E308ABE8}"/>
    <dgm:cxn modelId="{16A48A9D-94DF-4D2C-817E-E20CC452C5D7}" srcId="{284FAAF6-929B-48AB-94BB-55C2D355C66B}" destId="{219D9F0F-00C7-44A4-AF91-316CF0D68A6A}" srcOrd="0" destOrd="0" parTransId="{08E63E22-E6B8-46EC-ACE2-AE8A8EA9B853}" sibTransId="{9B980ADE-8AD5-4F38-BF18-98A791EC7653}"/>
    <dgm:cxn modelId="{400C36B7-E75C-47FC-98B2-84970ECC0143}" type="presOf" srcId="{427E00CC-6013-4B3B-BD62-1620DF3A9640}" destId="{49A1CF04-8C9E-4FCD-99E4-A50D7D7D3D16}" srcOrd="0" destOrd="0" presId="urn:microsoft.com/office/officeart/2005/8/layout/hierarchy3"/>
    <dgm:cxn modelId="{66E4E102-A1D4-4F3D-A7B5-4A852A520E5C}" type="presOf" srcId="{BF7AB850-C91C-48DB-BD02-3C584E1DB635}" destId="{B052F860-54A3-4513-99BD-48157C01DA6F}" srcOrd="0" destOrd="0" presId="urn:microsoft.com/office/officeart/2005/8/layout/hierarchy3"/>
    <dgm:cxn modelId="{061AA43B-D474-4738-BF5A-310FF2272423}" type="presOf" srcId="{722EBD9A-1A0E-4397-B8A2-811CD061565D}" destId="{567266F1-4440-4209-9BBC-7F64C1BD9A86}" srcOrd="0" destOrd="0" presId="urn:microsoft.com/office/officeart/2005/8/layout/hierarchy3"/>
    <dgm:cxn modelId="{9FA1F665-E317-4C97-B876-7D1E77E422E7}" type="presOf" srcId="{99794059-1156-4640-852F-781C668EEA86}" destId="{DE8975C9-9BA2-48F5-ACC1-7B7FBD6E4FFB}" srcOrd="0" destOrd="0" presId="urn:microsoft.com/office/officeart/2005/8/layout/hierarchy3"/>
    <dgm:cxn modelId="{FDF20BB8-3C40-41D1-BCF8-83FF46626174}" type="presOf" srcId="{08E63E22-E6B8-46EC-ACE2-AE8A8EA9B853}" destId="{F84E5F97-D7DA-428D-B551-0EA7A20CF28D}" srcOrd="0" destOrd="0" presId="urn:microsoft.com/office/officeart/2005/8/layout/hierarchy3"/>
    <dgm:cxn modelId="{B18C1BA7-4375-431A-A74F-17F16EB234B6}" type="presOf" srcId="{F4F9AF38-AA4E-4E4C-B7F1-29762376809C}" destId="{7CDE0B72-020F-4141-A487-C99C5CD19A9E}" srcOrd="0" destOrd="0" presId="urn:microsoft.com/office/officeart/2005/8/layout/hierarchy3"/>
    <dgm:cxn modelId="{4B777C57-3B9A-4936-A2AD-CCEF185A0BD7}" type="presParOf" srcId="{9D51D43D-D505-4316-AB85-7C9F5D13B087}" destId="{DA87BD92-E8CB-4DFF-8D83-489F47CD979B}" srcOrd="0" destOrd="0" presId="urn:microsoft.com/office/officeart/2005/8/layout/hierarchy3"/>
    <dgm:cxn modelId="{4B37BBEA-A708-4A5B-A91C-EFAD99B992BC}" type="presParOf" srcId="{DA87BD92-E8CB-4DFF-8D83-489F47CD979B}" destId="{827B2A7C-6297-4816-B391-0ED553EDE928}" srcOrd="0" destOrd="0" presId="urn:microsoft.com/office/officeart/2005/8/layout/hierarchy3"/>
    <dgm:cxn modelId="{2567BA69-A5B1-4066-811E-39A747CA1B72}" type="presParOf" srcId="{827B2A7C-6297-4816-B391-0ED553EDE928}" destId="{47847E69-A44E-4F5C-B6B1-63DCFF91BE25}" srcOrd="0" destOrd="0" presId="urn:microsoft.com/office/officeart/2005/8/layout/hierarchy3"/>
    <dgm:cxn modelId="{3723F178-08A6-4C7F-B50B-4FC36FE88F0D}" type="presParOf" srcId="{827B2A7C-6297-4816-B391-0ED553EDE928}" destId="{67DD59A5-D1C9-4994-AFDA-6055E2F86852}" srcOrd="1" destOrd="0" presId="urn:microsoft.com/office/officeart/2005/8/layout/hierarchy3"/>
    <dgm:cxn modelId="{18E24D60-9A50-403D-BA18-1B9868B1B749}" type="presParOf" srcId="{DA87BD92-E8CB-4DFF-8D83-489F47CD979B}" destId="{3E118F50-A375-48C9-8E8E-98DF60C2CB7E}" srcOrd="1" destOrd="0" presId="urn:microsoft.com/office/officeart/2005/8/layout/hierarchy3"/>
    <dgm:cxn modelId="{91F31F55-349D-4929-BC72-E78F2EE2D4FC}" type="presParOf" srcId="{3E118F50-A375-48C9-8E8E-98DF60C2CB7E}" destId="{F84E5F97-D7DA-428D-B551-0EA7A20CF28D}" srcOrd="0" destOrd="0" presId="urn:microsoft.com/office/officeart/2005/8/layout/hierarchy3"/>
    <dgm:cxn modelId="{15B868CA-1700-411E-B4F0-1DC7B367101D}" type="presParOf" srcId="{3E118F50-A375-48C9-8E8E-98DF60C2CB7E}" destId="{2394A22B-CBF3-4EFD-BBAB-28307CCDA35B}" srcOrd="1" destOrd="0" presId="urn:microsoft.com/office/officeart/2005/8/layout/hierarchy3"/>
    <dgm:cxn modelId="{003E0339-5B76-474A-A5B9-6F86D488FB4C}" type="presParOf" srcId="{3E118F50-A375-48C9-8E8E-98DF60C2CB7E}" destId="{567266F1-4440-4209-9BBC-7F64C1BD9A86}" srcOrd="2" destOrd="0" presId="urn:microsoft.com/office/officeart/2005/8/layout/hierarchy3"/>
    <dgm:cxn modelId="{916ECF86-67AB-4294-AA3D-097B72050699}" type="presParOf" srcId="{3E118F50-A375-48C9-8E8E-98DF60C2CB7E}" destId="{A57C4117-7BD6-4BAB-B9AC-BAC264B9D6D2}" srcOrd="3" destOrd="0" presId="urn:microsoft.com/office/officeart/2005/8/layout/hierarchy3"/>
    <dgm:cxn modelId="{64DE37AE-5540-4284-90E8-0A9693AEDCE7}" type="presParOf" srcId="{3E118F50-A375-48C9-8E8E-98DF60C2CB7E}" destId="{49A1CF04-8C9E-4FCD-99E4-A50D7D7D3D16}" srcOrd="4" destOrd="0" presId="urn:microsoft.com/office/officeart/2005/8/layout/hierarchy3"/>
    <dgm:cxn modelId="{2230E968-0729-4211-9AAD-A0B0B6806E2F}" type="presParOf" srcId="{3E118F50-A375-48C9-8E8E-98DF60C2CB7E}" destId="{D013C927-EB9D-45C0-B499-BF1393940C74}" srcOrd="5" destOrd="0" presId="urn:microsoft.com/office/officeart/2005/8/layout/hierarchy3"/>
    <dgm:cxn modelId="{065EA652-9A10-4D3C-9E9D-A065992BD33F}" type="presParOf" srcId="{9D51D43D-D505-4316-AB85-7C9F5D13B087}" destId="{8574F1F7-2757-458D-B612-4C8B02408D02}" srcOrd="1" destOrd="0" presId="urn:microsoft.com/office/officeart/2005/8/layout/hierarchy3"/>
    <dgm:cxn modelId="{65E607D0-63D3-42D6-97B6-FB0895ED75FF}" type="presParOf" srcId="{8574F1F7-2757-458D-B612-4C8B02408D02}" destId="{F4063FFC-90BF-486A-BA70-F6E262F2E0C8}" srcOrd="0" destOrd="0" presId="urn:microsoft.com/office/officeart/2005/8/layout/hierarchy3"/>
    <dgm:cxn modelId="{68DF947C-5CE1-408C-9FE3-D18A5EAA7B68}" type="presParOf" srcId="{F4063FFC-90BF-486A-BA70-F6E262F2E0C8}" destId="{B052F860-54A3-4513-99BD-48157C01DA6F}" srcOrd="0" destOrd="0" presId="urn:microsoft.com/office/officeart/2005/8/layout/hierarchy3"/>
    <dgm:cxn modelId="{9154D6E4-63B1-490D-BCD3-7AB3C8D4FEA7}" type="presParOf" srcId="{F4063FFC-90BF-486A-BA70-F6E262F2E0C8}" destId="{D6FE4214-F4C8-4017-9B0D-B94662E6D0EA}" srcOrd="1" destOrd="0" presId="urn:microsoft.com/office/officeart/2005/8/layout/hierarchy3"/>
    <dgm:cxn modelId="{90A26BDA-E802-4379-A0BE-13D8FF91C22E}" type="presParOf" srcId="{8574F1F7-2757-458D-B612-4C8B02408D02}" destId="{07219FB4-D6BF-49DF-87EE-459696D0C41E}" srcOrd="1" destOrd="0" presId="urn:microsoft.com/office/officeart/2005/8/layout/hierarchy3"/>
    <dgm:cxn modelId="{66D0086B-D5E0-4149-83BA-966D5A98B4FC}" type="presParOf" srcId="{07219FB4-D6BF-49DF-87EE-459696D0C41E}" destId="{9227FF59-CFCB-4160-88C9-B9CBE3853FAD}" srcOrd="0" destOrd="0" presId="urn:microsoft.com/office/officeart/2005/8/layout/hierarchy3"/>
    <dgm:cxn modelId="{DF56AAD6-044C-4752-95BD-841DB71D4402}" type="presParOf" srcId="{07219FB4-D6BF-49DF-87EE-459696D0C41E}" destId="{7CDE0B72-020F-4141-A487-C99C5CD19A9E}" srcOrd="1" destOrd="0" presId="urn:microsoft.com/office/officeart/2005/8/layout/hierarchy3"/>
    <dgm:cxn modelId="{B7558F18-3322-4326-BDF5-08365CB9E285}" type="presParOf" srcId="{07219FB4-D6BF-49DF-87EE-459696D0C41E}" destId="{EAE01FAF-D3C2-4452-8BD5-E75256E0C32C}" srcOrd="2" destOrd="0" presId="urn:microsoft.com/office/officeart/2005/8/layout/hierarchy3"/>
    <dgm:cxn modelId="{ADC8217A-DCBD-425F-8098-B0A1DCFA7793}" type="presParOf" srcId="{07219FB4-D6BF-49DF-87EE-459696D0C41E}" destId="{4F7884E4-F185-48BD-9EB3-22A6D6584444}" srcOrd="3" destOrd="0" presId="urn:microsoft.com/office/officeart/2005/8/layout/hierarchy3"/>
    <dgm:cxn modelId="{779324CF-951D-417B-AD0A-90D32FC58B6F}" type="presParOf" srcId="{07219FB4-D6BF-49DF-87EE-459696D0C41E}" destId="{79A0E71E-1A2B-4446-AAC8-CCD04A8B75EE}" srcOrd="4" destOrd="0" presId="urn:microsoft.com/office/officeart/2005/8/layout/hierarchy3"/>
    <dgm:cxn modelId="{C2A7BDC5-EF04-45F4-928C-F4A2BB3FB3EE}" type="presParOf" srcId="{07219FB4-D6BF-49DF-87EE-459696D0C41E}" destId="{DE8975C9-9BA2-48F5-ACC1-7B7FBD6E4FF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47E69-A44E-4F5C-B6B1-63DCFF91BE25}">
      <dsp:nvSpPr>
        <dsp:cNvPr id="0" name=""/>
        <dsp:cNvSpPr/>
      </dsp:nvSpPr>
      <dsp:spPr>
        <a:xfrm>
          <a:off x="209342" y="16338"/>
          <a:ext cx="1900933" cy="950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Liquidation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180" y="44176"/>
        <a:ext cx="1845257" cy="894790"/>
      </dsp:txXfrm>
    </dsp:sp>
    <dsp:sp modelId="{F84E5F97-D7DA-428D-B551-0EA7A20CF28D}">
      <dsp:nvSpPr>
        <dsp:cNvPr id="0" name=""/>
        <dsp:cNvSpPr/>
      </dsp:nvSpPr>
      <dsp:spPr>
        <a:xfrm>
          <a:off x="399435" y="966805"/>
          <a:ext cx="275726" cy="80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986"/>
              </a:lnTo>
              <a:lnTo>
                <a:pt x="275726" y="8059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4A22B-CBF3-4EFD-BBAB-28307CCDA35B}">
      <dsp:nvSpPr>
        <dsp:cNvPr id="0" name=""/>
        <dsp:cNvSpPr/>
      </dsp:nvSpPr>
      <dsp:spPr>
        <a:xfrm>
          <a:off x="675162" y="1239913"/>
          <a:ext cx="2134794" cy="1065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Decision made by Members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6377" y="1271128"/>
        <a:ext cx="2072364" cy="1003328"/>
      </dsp:txXfrm>
    </dsp:sp>
    <dsp:sp modelId="{567266F1-4440-4209-9BBC-7F64C1BD9A86}">
      <dsp:nvSpPr>
        <dsp:cNvPr id="0" name=""/>
        <dsp:cNvSpPr/>
      </dsp:nvSpPr>
      <dsp:spPr>
        <a:xfrm>
          <a:off x="399435" y="966805"/>
          <a:ext cx="320649" cy="2044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482"/>
              </a:lnTo>
              <a:lnTo>
                <a:pt x="320649" y="20444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C4117-7BD6-4BAB-B9AC-BAC264B9D6D2}">
      <dsp:nvSpPr>
        <dsp:cNvPr id="0" name=""/>
        <dsp:cNvSpPr/>
      </dsp:nvSpPr>
      <dsp:spPr>
        <a:xfrm>
          <a:off x="720085" y="2536055"/>
          <a:ext cx="2086586" cy="950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Requires 2 SGMs of members, at least 30 days apart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923" y="2563893"/>
        <a:ext cx="2030910" cy="894790"/>
      </dsp:txXfrm>
    </dsp:sp>
    <dsp:sp modelId="{49A1CF04-8C9E-4FCD-99E4-A50D7D7D3D16}">
      <dsp:nvSpPr>
        <dsp:cNvPr id="0" name=""/>
        <dsp:cNvSpPr/>
      </dsp:nvSpPr>
      <dsp:spPr>
        <a:xfrm>
          <a:off x="399435" y="966805"/>
          <a:ext cx="347734" cy="3254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256"/>
              </a:lnTo>
              <a:lnTo>
                <a:pt x="347734" y="3254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3C927-EB9D-45C0-B499-BF1393940C74}">
      <dsp:nvSpPr>
        <dsp:cNvPr id="0" name=""/>
        <dsp:cNvSpPr/>
      </dsp:nvSpPr>
      <dsp:spPr>
        <a:xfrm>
          <a:off x="747169" y="3745829"/>
          <a:ext cx="2080625" cy="950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Must appoint </a:t>
          </a:r>
          <a:r>
            <a:rPr lang="en-NZ" sz="160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liquidator</a:t>
          </a:r>
          <a:endParaRPr lang="en-US" sz="160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5007" y="3773667"/>
        <a:ext cx="2024949" cy="894790"/>
      </dsp:txXfrm>
    </dsp:sp>
    <dsp:sp modelId="{B052F860-54A3-4513-99BD-48157C01DA6F}">
      <dsp:nvSpPr>
        <dsp:cNvPr id="0" name=""/>
        <dsp:cNvSpPr/>
      </dsp:nvSpPr>
      <dsp:spPr>
        <a:xfrm>
          <a:off x="3866784" y="2348"/>
          <a:ext cx="1900933" cy="950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Dissolution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4622" y="30186"/>
        <a:ext cx="1845257" cy="894790"/>
      </dsp:txXfrm>
    </dsp:sp>
    <dsp:sp modelId="{9227FF59-CFCB-4160-88C9-B9CBE3853FAD}">
      <dsp:nvSpPr>
        <dsp:cNvPr id="0" name=""/>
        <dsp:cNvSpPr/>
      </dsp:nvSpPr>
      <dsp:spPr>
        <a:xfrm>
          <a:off x="4056878" y="952815"/>
          <a:ext cx="195628" cy="804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617"/>
              </a:lnTo>
              <a:lnTo>
                <a:pt x="195628" y="8046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E0B72-020F-4141-A487-C99C5CD19A9E}">
      <dsp:nvSpPr>
        <dsp:cNvPr id="0" name=""/>
        <dsp:cNvSpPr/>
      </dsp:nvSpPr>
      <dsp:spPr>
        <a:xfrm>
          <a:off x="4252507" y="1193758"/>
          <a:ext cx="2417151" cy="1127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Decision made by Registrar of Incorporated Societies </a:t>
          </a:r>
          <a:r>
            <a:rPr lang="en-NZ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 legal entity is no longer operating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5526" y="1226777"/>
        <a:ext cx="2351113" cy="1061310"/>
      </dsp:txXfrm>
    </dsp:sp>
    <dsp:sp modelId="{EAE01FAF-D3C2-4452-8BD5-E75256E0C32C}">
      <dsp:nvSpPr>
        <dsp:cNvPr id="0" name=""/>
        <dsp:cNvSpPr/>
      </dsp:nvSpPr>
      <dsp:spPr>
        <a:xfrm>
          <a:off x="4056878" y="952815"/>
          <a:ext cx="191598" cy="205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8473"/>
              </a:lnTo>
              <a:lnTo>
                <a:pt x="191598" y="2058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884E4-F185-48BD-9EB3-22A6D6584444}">
      <dsp:nvSpPr>
        <dsp:cNvPr id="0" name=""/>
        <dsp:cNvSpPr/>
      </dsp:nvSpPr>
      <dsp:spPr>
        <a:xfrm>
          <a:off x="4248477" y="2536055"/>
          <a:ext cx="2417151" cy="950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One SGM sufficient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6315" y="2563893"/>
        <a:ext cx="2361475" cy="894790"/>
      </dsp:txXfrm>
    </dsp:sp>
    <dsp:sp modelId="{79A0E71E-1A2B-4446-AAC8-CCD04A8B75EE}">
      <dsp:nvSpPr>
        <dsp:cNvPr id="0" name=""/>
        <dsp:cNvSpPr/>
      </dsp:nvSpPr>
      <dsp:spPr>
        <a:xfrm>
          <a:off x="4056878" y="952815"/>
          <a:ext cx="195628" cy="3268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8247"/>
              </a:lnTo>
              <a:lnTo>
                <a:pt x="195628" y="3268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975C9-9BA2-48F5-ACC1-7B7FBD6E4FFB}">
      <dsp:nvSpPr>
        <dsp:cNvPr id="0" name=""/>
        <dsp:cNvSpPr/>
      </dsp:nvSpPr>
      <dsp:spPr>
        <a:xfrm>
          <a:off x="4252507" y="3745829"/>
          <a:ext cx="2384835" cy="950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SPCA can apply for dissolution in due course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0345" y="3773667"/>
        <a:ext cx="2329159" cy="894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8"/>
            <a:ext cx="2889937" cy="496332"/>
          </a:xfrm>
          <a:prstGeom prst="rect">
            <a:avLst/>
          </a:prstGeom>
        </p:spPr>
        <p:txBody>
          <a:bodyPr vert="horz" lIns="90721" tIns="45361" rIns="90721" bIns="453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19" y="8"/>
            <a:ext cx="2889937" cy="496332"/>
          </a:xfrm>
          <a:prstGeom prst="rect">
            <a:avLst/>
          </a:prstGeom>
        </p:spPr>
        <p:txBody>
          <a:bodyPr vert="horz" lIns="90721" tIns="45361" rIns="90721" bIns="45361" rtlCol="0"/>
          <a:lstStyle>
            <a:lvl1pPr algn="r">
              <a:defRPr sz="1200"/>
            </a:lvl1pPr>
          </a:lstStyle>
          <a:p>
            <a:fld id="{BBF4FBA9-AE83-EC49-A873-175DCDF647D0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9428592"/>
            <a:ext cx="2889937" cy="496332"/>
          </a:xfrm>
          <a:prstGeom prst="rect">
            <a:avLst/>
          </a:prstGeom>
        </p:spPr>
        <p:txBody>
          <a:bodyPr vert="horz" lIns="90721" tIns="45361" rIns="90721" bIns="453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19" y="9428592"/>
            <a:ext cx="2889937" cy="496332"/>
          </a:xfrm>
          <a:prstGeom prst="rect">
            <a:avLst/>
          </a:prstGeom>
        </p:spPr>
        <p:txBody>
          <a:bodyPr vert="horz" lIns="90721" tIns="45361" rIns="90721" bIns="45361" rtlCol="0" anchor="b"/>
          <a:lstStyle>
            <a:lvl1pPr algn="r">
              <a:defRPr sz="1200"/>
            </a:lvl1pPr>
          </a:lstStyle>
          <a:p>
            <a:fld id="{7959D7E6-0D16-C64D-993F-EB728FA7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35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2889937" cy="498056"/>
          </a:xfrm>
          <a:prstGeom prst="rect">
            <a:avLst/>
          </a:prstGeom>
        </p:spPr>
        <p:txBody>
          <a:bodyPr vert="horz" lIns="90721" tIns="45361" rIns="90721" bIns="45361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19" y="0"/>
            <a:ext cx="2889937" cy="498056"/>
          </a:xfrm>
          <a:prstGeom prst="rect">
            <a:avLst/>
          </a:prstGeom>
        </p:spPr>
        <p:txBody>
          <a:bodyPr vert="horz" lIns="90721" tIns="45361" rIns="90721" bIns="45361" rtlCol="0"/>
          <a:lstStyle>
            <a:lvl1pPr algn="r">
              <a:defRPr sz="1200"/>
            </a:lvl1pPr>
          </a:lstStyle>
          <a:p>
            <a:fld id="{F625BDB7-0C02-4892-BC98-36D3396092FF}" type="datetimeFigureOut">
              <a:rPr lang="en-NZ" smtClean="0"/>
              <a:t>5/05/2017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1" tIns="45361" rIns="90721" bIns="4536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0" y="4777212"/>
            <a:ext cx="5335270" cy="3908614"/>
          </a:xfrm>
          <a:prstGeom prst="rect">
            <a:avLst/>
          </a:prstGeom>
        </p:spPr>
        <p:txBody>
          <a:bodyPr vert="horz" lIns="90721" tIns="45361" rIns="90721" bIns="4536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9428603"/>
            <a:ext cx="2889937" cy="498055"/>
          </a:xfrm>
          <a:prstGeom prst="rect">
            <a:avLst/>
          </a:prstGeom>
        </p:spPr>
        <p:txBody>
          <a:bodyPr vert="horz" lIns="90721" tIns="45361" rIns="90721" bIns="45361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19" y="9428603"/>
            <a:ext cx="2889937" cy="498055"/>
          </a:xfrm>
          <a:prstGeom prst="rect">
            <a:avLst/>
          </a:prstGeom>
        </p:spPr>
        <p:txBody>
          <a:bodyPr vert="horz" lIns="90721" tIns="45361" rIns="90721" bIns="45361" rtlCol="0" anchor="b"/>
          <a:lstStyle>
            <a:lvl1pPr algn="r">
              <a:defRPr sz="1200"/>
            </a:lvl1pPr>
          </a:lstStyle>
          <a:p>
            <a:fld id="{3BC9B1DA-D3D9-4659-8FE1-6B92B16C30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674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64129" y="5065980"/>
            <a:ext cx="5277483" cy="392998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1</a:t>
            </a:fld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31587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10</a:t>
            </a:fld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3020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11</a:t>
            </a:fld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83950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170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13</a:t>
            </a:fld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7351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323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15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8129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0032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6632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1460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81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2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833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5195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0389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22</a:t>
            </a:fld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96788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9913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8548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26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6162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7833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5577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8219">
              <a:buFont typeface="Arial"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29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1189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8219">
              <a:buFont typeface="Arial"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30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605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3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89768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8219">
              <a:buFont typeface="Arial"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31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6760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32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8421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37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1926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38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2580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68"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39</a:t>
            </a:fld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46539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6896" y="4589948"/>
            <a:ext cx="5277483" cy="3908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40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39029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41</a:t>
            </a:fld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310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4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914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1238250"/>
            <a:ext cx="4495800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060" y="4631648"/>
            <a:ext cx="5328431" cy="4445619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5</a:t>
            </a:fld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843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777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2694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1206500"/>
            <a:ext cx="4495800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8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8861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B1DA-D3D9-4659-8FE1-6B92B16C3058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549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1268760"/>
            <a:ext cx="6408712" cy="147002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2852936"/>
            <a:ext cx="6400800" cy="7200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BB7-EEA9-4A57-AAD4-65C2BDF59E3F}" type="datetime1">
              <a:rPr lang="en-NZ" smtClean="0"/>
              <a:t>5/05/2017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Document 3 Handout 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627437" y="3716338"/>
            <a:ext cx="3384550" cy="64928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Omnes" pitchFamily="2" charset="0"/>
              </a:defRPr>
            </a:lvl2pPr>
            <a:lvl3pPr>
              <a:defRPr sz="1400">
                <a:solidFill>
                  <a:schemeClr val="bg1"/>
                </a:solidFill>
                <a:latin typeface="Omnes" pitchFamily="2" charset="0"/>
              </a:defRPr>
            </a:lvl3pPr>
            <a:lvl4pPr>
              <a:defRPr sz="1200">
                <a:solidFill>
                  <a:schemeClr val="bg1"/>
                </a:solidFill>
                <a:latin typeface="Omnes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Omne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661248"/>
            <a:ext cx="1877194" cy="6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3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61B3-3598-4B0C-85A5-AC57285CF3B6}" type="datetime1">
              <a:rPr lang="en-NZ" smtClean="0"/>
              <a:t>5/05/2017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Document 3 Handout 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308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79C7-ADFE-4774-863B-9807DBC7C9D2}" type="datetime1">
              <a:rPr lang="en-NZ" smtClean="0"/>
              <a:t>5/05/2017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Document 3 Handout 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127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26E-636B-4212-B89E-D092E15DC6A8}" type="datetimeFigureOut">
              <a:rPr lang="en-NZ" smtClean="0"/>
              <a:t>5/05/2017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C48-4FC6-49E5-875A-D3C02C0CF25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33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70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defRPr sz="2400">
                <a:latin typeface="Arial" pitchFamily="34" charset="0"/>
                <a:cs typeface="Arial" pitchFamily="34" charset="0"/>
              </a:defRPr>
            </a:lvl3pPr>
            <a:lvl4pPr algn="l">
              <a:defRPr sz="2400">
                <a:latin typeface="Arial" pitchFamily="34" charset="0"/>
                <a:cs typeface="Arial" pitchFamily="34" charset="0"/>
              </a:defRPr>
            </a:lvl4pPr>
            <a:lvl5pPr algn="l"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0A6-A2A9-4342-B58A-193BF111466F}" type="datetime1">
              <a:rPr lang="en-NZ" smtClean="0"/>
              <a:t>5/05/2017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Document 3 Handout 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6672"/>
            <a:ext cx="1877194" cy="6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512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0988-9761-452E-978D-CEE7720DD5F7}" type="datetime1">
              <a:rPr lang="en-NZ" smtClean="0"/>
              <a:t>5/05/2017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Document 3 Handout 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820472" cy="409600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364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4CF-F2BF-49CF-B3EB-76F8344ECC25}" type="datetime1">
              <a:rPr lang="en-NZ" smtClean="0"/>
              <a:t>5/05/2017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Document 3 Handout 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017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A9F9-1A41-41A8-B255-2857854D905D}" type="datetime1">
              <a:rPr lang="en-NZ" smtClean="0"/>
              <a:t>5/05/2017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Document 3 Handout 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50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9392-AF7D-4182-94AC-FC954D3E4142}" type="datetime1">
              <a:rPr lang="en-NZ" smtClean="0"/>
              <a:t>5/05/2017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Document 3 Handout </a:t>
            </a:r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083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A0D0-F058-4409-8044-4DA42A571999}" type="datetime1">
              <a:rPr lang="en-NZ" smtClean="0"/>
              <a:t>5/05/2017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Document 3 Handout 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279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5A12-C9EB-4A1D-BB4F-317BB0851370}" type="datetime1">
              <a:rPr lang="en-NZ" smtClean="0"/>
              <a:t>5/05/2017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Document 3 Handout 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603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9648-5CFE-4707-A65A-480C3324ADD5}" type="datetime1">
              <a:rPr lang="en-NZ" smtClean="0"/>
              <a:t>5/05/2017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Document 3 Handout 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065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442C-DEDF-4C72-BB4A-4E2DC91588E3}" type="datetime1">
              <a:rPr lang="en-NZ" smtClean="0"/>
              <a:t>5/05/2017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Document 3 Handout 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78F9-386C-4157-89DB-0E13A0F99FF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92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kira.Schaffler@spca.nz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094879"/>
            <a:ext cx="8066224" cy="1470025"/>
          </a:xfrm>
        </p:spPr>
        <p:txBody>
          <a:bodyPr>
            <a:noAutofit/>
          </a:bodyPr>
          <a:lstStyle/>
          <a:p>
            <a:pPr algn="ctr"/>
            <a:r>
              <a:rPr lang="en-NZ" sz="4000" dirty="0" smtClean="0"/>
              <a:t>One SPCA</a:t>
            </a:r>
            <a:br>
              <a:rPr lang="en-NZ" sz="4000" dirty="0" smtClean="0"/>
            </a:br>
            <a:endParaRPr lang="en-NZ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6400800" cy="720080"/>
          </a:xfrm>
        </p:spPr>
        <p:txBody>
          <a:bodyPr>
            <a:noAutofit/>
          </a:bodyPr>
          <a:lstStyle/>
          <a:p>
            <a:pPr algn="ctr"/>
            <a:r>
              <a:rPr lang="en-NZ" sz="3200" dirty="0" smtClean="0"/>
              <a:t>Regional Meetings</a:t>
            </a:r>
            <a:endParaRPr lang="en-NZ" b="1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479812" y="3717032"/>
            <a:ext cx="4392488" cy="649287"/>
          </a:xfrm>
        </p:spPr>
        <p:txBody>
          <a:bodyPr/>
          <a:lstStyle/>
          <a:p>
            <a:pPr algn="ctr"/>
            <a:r>
              <a:rPr lang="en-NZ" sz="2000" dirty="0" smtClean="0"/>
              <a:t>Friday 28 April 2017 (Auckland)</a:t>
            </a:r>
          </a:p>
          <a:p>
            <a:pPr algn="ctr"/>
            <a:r>
              <a:rPr lang="en-NZ" sz="2000" dirty="0" smtClean="0"/>
              <a:t>Saturday 29 April 2017 (Wellington)</a:t>
            </a:r>
          </a:p>
          <a:p>
            <a:pPr algn="ctr"/>
            <a:r>
              <a:rPr lang="en-NZ" sz="2000" dirty="0" smtClean="0"/>
              <a:t>Sunday 30 April 2017 (Christchurch)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3577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9629"/>
            <a:ext cx="8229600" cy="1143000"/>
          </a:xfrm>
        </p:spPr>
        <p:txBody>
          <a:bodyPr>
            <a:noAutofit/>
          </a:bodyPr>
          <a:lstStyle/>
          <a:p>
            <a:r>
              <a:rPr lang="en-NZ" sz="3600" dirty="0" smtClean="0"/>
              <a:t>Transition </a:t>
            </a:r>
            <a:endParaRPr lang="en-NZ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6815090" cy="316835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en-NZ" dirty="0" smtClean="0"/>
              <a:t>All Centres have choice whether or not to transfer in to ‘One SPCA’ entity</a:t>
            </a:r>
          </a:p>
          <a:p>
            <a:pPr>
              <a:lnSpc>
                <a:spcPct val="107000"/>
              </a:lnSpc>
            </a:pPr>
            <a:r>
              <a:rPr lang="en-NZ" dirty="0" smtClean="0"/>
              <a:t>Must decide whether to transfer in by 31 July</a:t>
            </a:r>
          </a:p>
          <a:p>
            <a:pPr>
              <a:lnSpc>
                <a:spcPct val="107000"/>
              </a:lnSpc>
            </a:pPr>
            <a:r>
              <a:rPr lang="en-NZ" dirty="0" smtClean="0"/>
              <a:t>Must have completed transfer by 31 October </a:t>
            </a:r>
          </a:p>
          <a:p>
            <a:pPr>
              <a:lnSpc>
                <a:spcPct val="107000"/>
              </a:lnSpc>
            </a:pPr>
            <a:r>
              <a:rPr lang="en-NZ" dirty="0" smtClean="0"/>
              <a:t>“Transfer” involves all assets, liabilities and staff</a:t>
            </a:r>
            <a:endParaRPr lang="en-NZ" dirty="0" smtClean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</a:pPr>
            <a:r>
              <a:rPr lang="en-NZ" dirty="0" smtClean="0"/>
              <a:t>Assets (some or all) can be tagged for Centre (for either general or specific use) if agreed</a:t>
            </a:r>
          </a:p>
          <a:p>
            <a:pPr>
              <a:lnSpc>
                <a:spcPct val="107000"/>
              </a:lnSpc>
            </a:pPr>
            <a:r>
              <a:rPr lang="en-NZ" dirty="0" smtClean="0"/>
              <a:t>Day 1 of new organisation - 1 November 2017</a:t>
            </a:r>
          </a:p>
          <a:p>
            <a:pPr>
              <a:lnSpc>
                <a:spcPct val="107000"/>
              </a:lnSpc>
            </a:pPr>
            <a:r>
              <a:rPr lang="en-NZ" dirty="0" smtClean="0"/>
              <a:t>Process of decision and transfer begins after AGM – 7 steps set out in Transition Regulations</a:t>
            </a:r>
          </a:p>
          <a:p>
            <a:pPr>
              <a:lnSpc>
                <a:spcPct val="107000"/>
              </a:lnSpc>
            </a:pPr>
            <a:endParaRPr lang="en-NZ" sz="2000" dirty="0" smtClean="0"/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NZ" sz="2000" dirty="0">
              <a:ea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NZ" sz="2000" dirty="0" smtClean="0"/>
          </a:p>
          <a:p>
            <a:endParaRPr lang="en-NZ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564904"/>
            <a:ext cx="2316156" cy="15080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41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9629"/>
            <a:ext cx="8229600" cy="1143000"/>
          </a:xfrm>
        </p:spPr>
        <p:txBody>
          <a:bodyPr>
            <a:noAutofit/>
          </a:bodyPr>
          <a:lstStyle/>
          <a:p>
            <a:r>
              <a:rPr lang="en-NZ" sz="3600" dirty="0" smtClean="0"/>
              <a:t>Consequences of Not </a:t>
            </a:r>
            <a:br>
              <a:rPr lang="en-NZ" sz="3600" dirty="0" smtClean="0"/>
            </a:br>
            <a:r>
              <a:rPr lang="en-NZ" sz="3600" dirty="0" smtClean="0"/>
              <a:t>Transferring </a:t>
            </a:r>
            <a:endParaRPr lang="en-NZ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8907"/>
            <a:ext cx="8229600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NZ" dirty="0" smtClean="0"/>
              <a:t>If a Centre does not Transfer by due date:</a:t>
            </a:r>
          </a:p>
          <a:p>
            <a:pPr>
              <a:lnSpc>
                <a:spcPct val="107000"/>
              </a:lnSpc>
            </a:pPr>
            <a:r>
              <a:rPr lang="en-NZ" dirty="0" smtClean="0"/>
              <a:t>Keep </a:t>
            </a:r>
            <a:r>
              <a:rPr lang="en-NZ" dirty="0"/>
              <a:t>their </a:t>
            </a:r>
            <a:r>
              <a:rPr lang="en-NZ" dirty="0" smtClean="0"/>
              <a:t>assets/liabilities</a:t>
            </a:r>
            <a:endParaRPr lang="en-NZ" dirty="0"/>
          </a:p>
          <a:p>
            <a:pPr>
              <a:lnSpc>
                <a:spcPct val="107000"/>
              </a:lnSpc>
            </a:pPr>
            <a:r>
              <a:rPr lang="en-NZ" dirty="0" smtClean="0"/>
              <a:t>Not able to operate as an SPCA </a:t>
            </a:r>
          </a:p>
          <a:p>
            <a:pPr>
              <a:lnSpc>
                <a:spcPct val="107000"/>
              </a:lnSpc>
            </a:pPr>
            <a:r>
              <a:rPr lang="en-NZ" dirty="0" smtClean="0"/>
              <a:t>Not able to use SPCA name, trade marks or intellectual property</a:t>
            </a:r>
          </a:p>
          <a:p>
            <a:pPr>
              <a:lnSpc>
                <a:spcPct val="107000"/>
              </a:lnSpc>
            </a:pPr>
            <a:r>
              <a:rPr lang="en-NZ" dirty="0" smtClean="0"/>
              <a:t>Not able to hold an inspectorate warrant</a:t>
            </a:r>
          </a:p>
          <a:p>
            <a:pPr>
              <a:lnSpc>
                <a:spcPct val="107000"/>
              </a:lnSpc>
            </a:pPr>
            <a:r>
              <a:rPr lang="en-NZ" dirty="0"/>
              <a:t>Cease to be a member of </a:t>
            </a:r>
            <a:r>
              <a:rPr lang="en-NZ" dirty="0" smtClean="0"/>
              <a:t>RNZSPCA</a:t>
            </a:r>
            <a:endParaRPr lang="en-NZ" dirty="0"/>
          </a:p>
          <a:p>
            <a:pPr>
              <a:lnSpc>
                <a:spcPct val="107000"/>
              </a:lnSpc>
            </a:pPr>
            <a:r>
              <a:rPr lang="en-NZ" dirty="0" smtClean="0"/>
              <a:t>Risk that bequests lapse as no longer operating as an SPCA</a:t>
            </a:r>
          </a:p>
          <a:p>
            <a:pPr>
              <a:lnSpc>
                <a:spcPct val="107000"/>
              </a:lnSpc>
            </a:pPr>
            <a:r>
              <a:rPr lang="en-NZ" dirty="0" smtClean="0"/>
              <a:t>Centre staff would not be offered transfer to SPCA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NZ" sz="2000" dirty="0">
              <a:ea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NZ" sz="2000" dirty="0" smtClean="0"/>
          </a:p>
          <a:p>
            <a:endParaRPr lang="en-NZ" sz="2000" dirty="0"/>
          </a:p>
        </p:txBody>
      </p:sp>
      <p:sp>
        <p:nvSpPr>
          <p:cNvPr id="5" name="AutoShape 2" descr="Image result for sp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25"/>
            <a:ext cx="7675561" cy="1143000"/>
          </a:xfrm>
        </p:spPr>
        <p:txBody>
          <a:bodyPr>
            <a:normAutofit/>
          </a:bodyPr>
          <a:lstStyle/>
          <a:p>
            <a:r>
              <a:rPr lang="en-NZ" sz="3200" dirty="0" smtClean="0"/>
              <a:t>Proposed Transition Regulations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5325"/>
            <a:ext cx="8157592" cy="5256584"/>
          </a:xfrm>
        </p:spPr>
        <p:txBody>
          <a:bodyPr>
            <a:noAutofit/>
          </a:bodyPr>
          <a:lstStyle/>
          <a:p>
            <a:pPr marL="268288" indent="-268288">
              <a:buFont typeface="Arial"/>
              <a:buChar char="•"/>
            </a:pPr>
            <a:r>
              <a:rPr lang="en-NZ" dirty="0" smtClean="0"/>
              <a:t>Regional Sub-Committees &amp; Review</a:t>
            </a:r>
          </a:p>
          <a:p>
            <a:pPr marL="268288" indent="-268288">
              <a:buFont typeface="Arial"/>
              <a:buChar char="•"/>
            </a:pPr>
            <a:r>
              <a:rPr lang="en-NZ" dirty="0" smtClean="0"/>
              <a:t>Local Supporter Groups</a:t>
            </a:r>
          </a:p>
          <a:p>
            <a:pPr marL="268288" indent="-268288">
              <a:buFont typeface="Arial"/>
              <a:buChar char="•"/>
            </a:pPr>
            <a:r>
              <a:rPr lang="en-NZ" dirty="0" smtClean="0"/>
              <a:t>Process of Transfer – 7 steps – covered in next section</a:t>
            </a:r>
          </a:p>
          <a:p>
            <a:pPr marL="538163" lvl="1" indent="-269875">
              <a:buNone/>
            </a:pPr>
            <a:r>
              <a:rPr lang="en-NZ" sz="1800" dirty="0"/>
              <a:t>1.</a:t>
            </a:r>
            <a:r>
              <a:rPr lang="en-NZ" sz="2200" dirty="0"/>
              <a:t> decide intent to transfer at SGM/AGM</a:t>
            </a:r>
          </a:p>
          <a:p>
            <a:pPr marL="538163" lvl="1" indent="-269875">
              <a:buNone/>
            </a:pPr>
            <a:r>
              <a:rPr lang="en-NZ" sz="1800" dirty="0"/>
              <a:t>2.</a:t>
            </a:r>
            <a:r>
              <a:rPr lang="en-NZ" sz="2200" dirty="0"/>
              <a:t> sign </a:t>
            </a:r>
            <a:r>
              <a:rPr lang="en-NZ" sz="2200" dirty="0" smtClean="0"/>
              <a:t>Agreement </a:t>
            </a:r>
            <a:endParaRPr lang="en-NZ" sz="2200" dirty="0"/>
          </a:p>
          <a:p>
            <a:pPr marL="538163" lvl="1" indent="-269875">
              <a:buNone/>
            </a:pPr>
            <a:r>
              <a:rPr lang="en-NZ" sz="1800" dirty="0"/>
              <a:t>3.</a:t>
            </a:r>
            <a:r>
              <a:rPr lang="en-NZ" sz="2200" dirty="0"/>
              <a:t> satisfy </a:t>
            </a:r>
            <a:r>
              <a:rPr lang="en-NZ" sz="2200" dirty="0" smtClean="0"/>
              <a:t>Agreement </a:t>
            </a:r>
            <a:r>
              <a:rPr lang="en-NZ" sz="2200" dirty="0"/>
              <a:t>including disclosure</a:t>
            </a:r>
          </a:p>
          <a:p>
            <a:pPr marL="538163" lvl="1" indent="-269875">
              <a:buNone/>
            </a:pPr>
            <a:r>
              <a:rPr lang="en-NZ" sz="1800" dirty="0"/>
              <a:t>4.</a:t>
            </a:r>
            <a:r>
              <a:rPr lang="en-NZ" sz="2200" dirty="0"/>
              <a:t> SGM to formally decide transfer and dissolution</a:t>
            </a:r>
          </a:p>
          <a:p>
            <a:pPr marL="538163" lvl="1" indent="-269875">
              <a:buNone/>
            </a:pPr>
            <a:r>
              <a:rPr lang="en-NZ" sz="1800" dirty="0"/>
              <a:t>5.</a:t>
            </a:r>
            <a:r>
              <a:rPr lang="en-NZ" sz="2200" dirty="0"/>
              <a:t> transfer staff</a:t>
            </a:r>
          </a:p>
          <a:p>
            <a:pPr marL="538163" lvl="1" indent="-269875">
              <a:buNone/>
            </a:pPr>
            <a:r>
              <a:rPr lang="en-NZ" sz="1800" dirty="0"/>
              <a:t>6.</a:t>
            </a:r>
            <a:r>
              <a:rPr lang="en-NZ" sz="2200" dirty="0"/>
              <a:t> transfer assets &amp; liabilities including signing all documentation</a:t>
            </a:r>
          </a:p>
          <a:p>
            <a:pPr marL="538163" lvl="1" indent="-269875">
              <a:buNone/>
            </a:pPr>
            <a:r>
              <a:rPr lang="en-NZ" sz="1800" dirty="0"/>
              <a:t>7.</a:t>
            </a:r>
            <a:r>
              <a:rPr lang="en-NZ" sz="2200" dirty="0"/>
              <a:t> complete dissolution</a:t>
            </a:r>
          </a:p>
          <a:p>
            <a:pPr marL="268288" indent="-268288">
              <a:buFont typeface="Arial"/>
              <a:buChar char="•"/>
            </a:pPr>
            <a:r>
              <a:rPr lang="en-NZ" dirty="0" smtClean="0"/>
              <a:t>Centres under administration/assimilated</a:t>
            </a:r>
          </a:p>
          <a:p>
            <a:pPr marL="268288" indent="-268288">
              <a:buFont typeface="Arial"/>
              <a:buChar char="•"/>
            </a:pPr>
            <a:r>
              <a:rPr lang="en-NZ" dirty="0" smtClean="0"/>
              <a:t>Related entities</a:t>
            </a:r>
          </a:p>
          <a:p>
            <a:pPr marL="457200" indent="-457200">
              <a:buFont typeface="Arial"/>
              <a:buChar char="•"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457200" indent="-457200">
              <a:buFont typeface="Arial"/>
              <a:buChar char="•"/>
            </a:pPr>
            <a:endParaRPr lang="en-NZ" dirty="0" smtClean="0"/>
          </a:p>
          <a:p>
            <a:pPr marL="0" indent="0">
              <a:buNone/>
            </a:pPr>
            <a:endParaRPr lang="en-NZ" dirty="0" smtClean="0"/>
          </a:p>
          <a:p>
            <a:pPr marL="457200" indent="-457200">
              <a:buFont typeface="Arial"/>
              <a:buChar char="•"/>
            </a:pPr>
            <a:endParaRPr lang="en-NZ" dirty="0" smtClean="0"/>
          </a:p>
          <a:p>
            <a:pPr marL="457200" indent="-457200">
              <a:buFont typeface="Arial"/>
              <a:buChar char="•"/>
            </a:pPr>
            <a:endParaRPr lang="en-NZ" dirty="0" smtClean="0"/>
          </a:p>
          <a:p>
            <a:pPr marL="457200" indent="-457200">
              <a:buFont typeface="Arial"/>
              <a:buChar char="•"/>
            </a:pPr>
            <a:endParaRPr lang="en-NZ" dirty="0" smtClean="0"/>
          </a:p>
          <a:p>
            <a:pPr marL="457200" indent="-457200">
              <a:buFont typeface="Arial"/>
              <a:buChar char="•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52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2896"/>
            <a:ext cx="7869560" cy="1143000"/>
          </a:xfrm>
        </p:spPr>
        <p:txBody>
          <a:bodyPr>
            <a:normAutofit/>
          </a:bodyPr>
          <a:lstStyle/>
          <a:p>
            <a:r>
              <a:rPr lang="en-NZ" sz="3200" dirty="0" smtClean="0"/>
              <a:t>Local Supporter Groups </a:t>
            </a:r>
            <a:br>
              <a:rPr lang="en-NZ" sz="3200" dirty="0" smtClean="0"/>
            </a:br>
            <a:r>
              <a:rPr lang="en-NZ" sz="3200" dirty="0" smtClean="0"/>
              <a:t>&amp; Regional Sub-Committees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67958"/>
            <a:ext cx="8532440" cy="460851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NZ" sz="2000" b="1" dirty="0" smtClean="0"/>
              <a:t>Local Supporter Groups (LSGs)</a:t>
            </a:r>
          </a:p>
          <a:p>
            <a:pPr>
              <a:lnSpc>
                <a:spcPct val="107000"/>
              </a:lnSpc>
            </a:pPr>
            <a:r>
              <a:rPr lang="en-NZ" sz="2000" dirty="0" smtClean="0"/>
              <a:t>Support Centres with local community engagement and fundraising</a:t>
            </a:r>
          </a:p>
          <a:p>
            <a:pPr>
              <a:lnSpc>
                <a:spcPct val="107000"/>
              </a:lnSpc>
            </a:pPr>
            <a:r>
              <a:rPr lang="en-NZ" sz="2000" dirty="0" smtClean="0"/>
              <a:t>Any member can be on LSG</a:t>
            </a:r>
          </a:p>
          <a:p>
            <a:pPr>
              <a:lnSpc>
                <a:spcPct val="107000"/>
              </a:lnSpc>
            </a:pPr>
            <a:r>
              <a:rPr lang="en-NZ" sz="2000" dirty="0" smtClean="0"/>
              <a:t>Elects own Chair</a:t>
            </a:r>
          </a:p>
          <a:p>
            <a:pPr>
              <a:lnSpc>
                <a:spcPct val="107000"/>
              </a:lnSpc>
            </a:pPr>
            <a:r>
              <a:rPr lang="en-NZ" sz="2000" dirty="0" smtClean="0"/>
              <a:t>Meets regularly</a:t>
            </a:r>
          </a:p>
          <a:p>
            <a:pPr>
              <a:lnSpc>
                <a:spcPct val="107000"/>
              </a:lnSpc>
            </a:pPr>
            <a:r>
              <a:rPr lang="en-NZ" sz="2000" dirty="0" smtClean="0"/>
              <a:t>Has a ‘voice’ via the Regional Sub-Committee</a:t>
            </a:r>
          </a:p>
          <a:p>
            <a:pPr marL="0" indent="0">
              <a:lnSpc>
                <a:spcPct val="107000"/>
              </a:lnSpc>
              <a:buNone/>
            </a:pPr>
            <a:endParaRPr lang="en-NZ" sz="2000" dirty="0" smtClean="0"/>
          </a:p>
          <a:p>
            <a:pPr marL="0" indent="0">
              <a:lnSpc>
                <a:spcPct val="107000"/>
              </a:lnSpc>
              <a:buNone/>
            </a:pPr>
            <a:r>
              <a:rPr lang="en-NZ" sz="2000" b="1" dirty="0" smtClean="0"/>
              <a:t>Regional Sub-Committees (RSCs)</a:t>
            </a:r>
            <a:endParaRPr lang="en-NZ" sz="2000" b="1" dirty="0"/>
          </a:p>
          <a:p>
            <a:pPr>
              <a:lnSpc>
                <a:spcPct val="107000"/>
              </a:lnSpc>
            </a:pPr>
            <a:r>
              <a:rPr lang="en-NZ" sz="2000" dirty="0" smtClean="0"/>
              <a:t>LSGs in each Area nominate their representative on the RSC</a:t>
            </a:r>
            <a:endParaRPr lang="en-NZ" sz="2000" dirty="0"/>
          </a:p>
          <a:p>
            <a:pPr>
              <a:lnSpc>
                <a:spcPct val="107000"/>
              </a:lnSpc>
            </a:pPr>
            <a:r>
              <a:rPr lang="en-NZ" sz="2000" dirty="0"/>
              <a:t>Work together to support </a:t>
            </a:r>
            <a:r>
              <a:rPr lang="en-NZ" sz="2000" dirty="0" smtClean="0"/>
              <a:t>all Centres </a:t>
            </a:r>
            <a:r>
              <a:rPr lang="en-NZ" sz="2000" dirty="0"/>
              <a:t>in that </a:t>
            </a:r>
            <a:r>
              <a:rPr lang="en-NZ" sz="2000" dirty="0" smtClean="0"/>
              <a:t>Region</a:t>
            </a:r>
            <a:endParaRPr lang="en-NZ" sz="2000" dirty="0"/>
          </a:p>
          <a:p>
            <a:pPr>
              <a:lnSpc>
                <a:spcPct val="107000"/>
              </a:lnSpc>
            </a:pPr>
            <a:r>
              <a:rPr lang="en-NZ" sz="2000" dirty="0" smtClean="0"/>
              <a:t>Has </a:t>
            </a:r>
            <a:r>
              <a:rPr lang="en-NZ" sz="2000" dirty="0"/>
              <a:t>a ‘voice’ </a:t>
            </a:r>
            <a:r>
              <a:rPr lang="en-NZ" sz="2000" dirty="0" smtClean="0"/>
              <a:t>on the Board – Chair of RSC is a Board member</a:t>
            </a:r>
          </a:p>
          <a:p>
            <a:pPr>
              <a:lnSpc>
                <a:spcPct val="107000"/>
              </a:lnSpc>
            </a:pPr>
            <a:r>
              <a:rPr lang="en-NZ" sz="2000" dirty="0" smtClean="0"/>
              <a:t>Regional Sub-Committee structure to be reviewed after 2 years</a:t>
            </a:r>
            <a:r>
              <a:rPr lang="en-NZ" sz="2000" spc="-30" dirty="0" smtClean="0"/>
              <a:t> (for decision in 2020)</a:t>
            </a:r>
            <a:endParaRPr lang="en-NZ" sz="2000" spc="-30" dirty="0"/>
          </a:p>
          <a:p>
            <a:pPr>
              <a:lnSpc>
                <a:spcPct val="107000"/>
              </a:lnSpc>
            </a:pPr>
            <a:endParaRPr lang="en-NZ" sz="2000" dirty="0" smtClean="0"/>
          </a:p>
          <a:p>
            <a:pPr marL="0" indent="0">
              <a:lnSpc>
                <a:spcPct val="107000"/>
              </a:lnSpc>
              <a:buNone/>
            </a:pPr>
            <a:endParaRPr lang="en-NZ" sz="2000" dirty="0"/>
          </a:p>
          <a:p>
            <a:pPr marL="0" indent="0">
              <a:lnSpc>
                <a:spcPct val="107000"/>
              </a:lnSpc>
              <a:buNone/>
            </a:pPr>
            <a:endParaRPr lang="en-NZ" sz="2000" dirty="0"/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NZ" sz="2000" dirty="0">
              <a:ea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NZ" sz="2000" dirty="0" smtClean="0"/>
          </a:p>
          <a:p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13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5" y="2204864"/>
            <a:ext cx="281342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675561" cy="1143000"/>
          </a:xfrm>
        </p:spPr>
        <p:txBody>
          <a:bodyPr>
            <a:normAutofit fontScale="90000"/>
          </a:bodyPr>
          <a:lstStyle/>
          <a:p>
            <a:r>
              <a:rPr lang="en-NZ" sz="3600" dirty="0" smtClean="0"/>
              <a:t>Proposed Revised Branch</a:t>
            </a:r>
            <a:br>
              <a:rPr lang="en-NZ" sz="3600" dirty="0" smtClean="0"/>
            </a:br>
            <a:r>
              <a:rPr lang="en-NZ" sz="3600" dirty="0" smtClean="0"/>
              <a:t>Rules</a:t>
            </a:r>
            <a:endParaRPr lang="en-NZ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57592" cy="4381947"/>
          </a:xfrm>
        </p:spPr>
        <p:txBody>
          <a:bodyPr>
            <a:noAutofit/>
          </a:bodyPr>
          <a:lstStyle/>
          <a:p>
            <a:pPr marL="273050" indent="-273050">
              <a:buFont typeface="Arial"/>
              <a:buChar char="•"/>
            </a:pPr>
            <a:r>
              <a:rPr lang="en-NZ" dirty="0" smtClean="0"/>
              <a:t>Revised Branch rules must be ratified by Branches and filed with Registrar</a:t>
            </a:r>
          </a:p>
          <a:p>
            <a:pPr marL="273050" indent="-273050">
              <a:buFont typeface="Arial"/>
              <a:buChar char="•"/>
            </a:pPr>
            <a:r>
              <a:rPr lang="en-NZ" dirty="0" smtClean="0"/>
              <a:t>Only apply for transition period until dissolve</a:t>
            </a:r>
          </a:p>
          <a:p>
            <a:pPr marL="273050" indent="-273050">
              <a:buFont typeface="Arial"/>
              <a:buChar char="•"/>
            </a:pPr>
            <a:r>
              <a:rPr lang="en-NZ" dirty="0" smtClean="0"/>
              <a:t>Proposed revised Branch rules:</a:t>
            </a:r>
          </a:p>
          <a:p>
            <a:pPr lvl="1" indent="-342900">
              <a:buFont typeface="Arial" panose="020B0604020202020204" pitchFamily="34" charset="0"/>
              <a:buChar char="‒"/>
            </a:pPr>
            <a:r>
              <a:rPr lang="en-NZ" dirty="0" smtClean="0"/>
              <a:t>Clarifies process for calling a SGM</a:t>
            </a:r>
          </a:p>
          <a:p>
            <a:pPr lvl="1" indent="-342900">
              <a:buFont typeface="Arial" panose="020B0604020202020204" pitchFamily="34" charset="0"/>
              <a:buChar char="‒"/>
            </a:pPr>
            <a:r>
              <a:rPr lang="en-NZ" dirty="0" smtClean="0"/>
              <a:t>Enables second SGM if quorum not reached at first</a:t>
            </a:r>
          </a:p>
          <a:p>
            <a:pPr lvl="1" indent="-342900">
              <a:buFont typeface="Arial" panose="020B0604020202020204" pitchFamily="34" charset="0"/>
              <a:buChar char="‒"/>
            </a:pPr>
            <a:r>
              <a:rPr lang="en-NZ" dirty="0" smtClean="0"/>
              <a:t>Rewording of dissolution provision </a:t>
            </a:r>
          </a:p>
          <a:p>
            <a:pPr marL="273050" indent="-273050">
              <a:buFont typeface="Arial"/>
              <a:buChar char="•"/>
            </a:pPr>
            <a:r>
              <a:rPr lang="en-NZ" dirty="0" smtClean="0"/>
              <a:t>If Branch does not adopt them, then existing Branch Rules apply</a:t>
            </a:r>
            <a:endParaRPr lang="en-NZ" dirty="0"/>
          </a:p>
          <a:p>
            <a:pPr marL="273050" indent="-273050">
              <a:buFont typeface="Arial"/>
              <a:buChar char="•"/>
            </a:pPr>
            <a:endParaRPr lang="en-NZ" sz="1800" dirty="0"/>
          </a:p>
          <a:p>
            <a:pPr marL="0" indent="0">
              <a:buNone/>
            </a:pPr>
            <a:endParaRPr lang="en-NZ" sz="1800" dirty="0"/>
          </a:p>
          <a:p>
            <a:pPr marL="457200" indent="-457200">
              <a:buFont typeface="Arial"/>
              <a:buChar char="•"/>
            </a:pPr>
            <a:endParaRPr lang="en-NZ" sz="1800" dirty="0" smtClean="0"/>
          </a:p>
          <a:p>
            <a:pPr marL="0" indent="0">
              <a:buNone/>
            </a:pPr>
            <a:endParaRPr lang="en-NZ" sz="1800" dirty="0" smtClean="0"/>
          </a:p>
          <a:p>
            <a:pPr marL="457200" indent="-457200">
              <a:buFont typeface="Arial"/>
              <a:buChar char="•"/>
            </a:pPr>
            <a:endParaRPr lang="en-NZ" sz="1800" dirty="0" smtClean="0"/>
          </a:p>
          <a:p>
            <a:pPr marL="457200" indent="-457200">
              <a:buFont typeface="Arial"/>
              <a:buChar char="•"/>
            </a:pPr>
            <a:endParaRPr lang="en-NZ" sz="1800" dirty="0" smtClean="0"/>
          </a:p>
          <a:p>
            <a:pPr marL="457200" indent="-457200">
              <a:buFont typeface="Arial"/>
              <a:buChar char="•"/>
            </a:pPr>
            <a:endParaRPr lang="en-NZ" sz="1800" dirty="0" smtClean="0"/>
          </a:p>
          <a:p>
            <a:pPr marL="457200" indent="-457200">
              <a:buFont typeface="Arial"/>
              <a:buChar char="•"/>
            </a:pPr>
            <a:endParaRPr lang="en-NZ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28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22" y="6071394"/>
            <a:ext cx="91440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133" y="6266372"/>
            <a:ext cx="8820472" cy="409600"/>
          </a:xfrm>
        </p:spPr>
        <p:txBody>
          <a:bodyPr>
            <a:noAutofit/>
          </a:bodyPr>
          <a:lstStyle/>
          <a:p>
            <a:r>
              <a:rPr lang="en-NZ" sz="2400" b="1" dirty="0" smtClean="0"/>
              <a:t>Transition &amp; Transfer: The 7 Steps</a:t>
            </a:r>
            <a:br>
              <a:rPr lang="en-NZ" sz="2400" b="1" dirty="0" smtClean="0"/>
            </a:br>
            <a:r>
              <a:rPr lang="en-NZ" sz="2400" b="1" dirty="0" smtClean="0"/>
              <a:t>Maria Clarke, Legal Adviser</a:t>
            </a:r>
            <a:endParaRPr lang="en-NZ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93" y="188640"/>
            <a:ext cx="1630259" cy="5760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45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 smtClean="0"/>
              <a:t>Timeline (see A3 Sheet)</a:t>
            </a:r>
            <a:endParaRPr lang="en-NZ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16</a:t>
            </a:fld>
            <a:endParaRPr lang="en-NZ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53982"/>
              </p:ext>
            </p:extLst>
          </p:nvPr>
        </p:nvGraphicFramePr>
        <p:xfrm>
          <a:off x="323528" y="1340768"/>
          <a:ext cx="8435281" cy="5328589"/>
        </p:xfrm>
        <a:graphic>
          <a:graphicData uri="http://schemas.openxmlformats.org/drawingml/2006/table">
            <a:tbl>
              <a:tblPr/>
              <a:tblGrid>
                <a:gridCol w="486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98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98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07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07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48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16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261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5261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458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458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906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906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6977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3065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2333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77097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77097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41636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69775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69775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178452">
                <a:tc gridSpan="24"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SPCA Timeline and Key Dates: June to October 2017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5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ending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9-Jun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16-Jun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23-Jun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30-Jun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7-Jul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14-Jul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21-Jul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28-Jul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4-Aug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11-Aug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18-Aug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25-Aug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1-Sep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8-Sep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15-Sep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22-Sep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29-Sep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6-Oct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13-Oct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20-Oct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27-Oct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3-Nov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03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Legal/ Commercial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AGM/SGM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Notice of SGM 1 (subject to Constitution being adopted at RNZSPCA AGM)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 June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RNZSPCA AGM</a:t>
                      </a:r>
                      <a:endParaRPr lang="en-N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1</a:t>
                      </a:r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SGM 1 - resolve intention to join, adopt Branch rules, decisions on Agreement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Notice of SGM 2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4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SGM 2 - resolve to join and transfer assets, liabilities and staff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4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SGM 3 - only for Centres that liquidate rather than dissolve 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82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Agreement/ Disclosure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2: 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 into Agreement with RNZSPCA (latest 31 July)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3: 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Satisfy the Agreement (Steps 3 - 7) including (</a:t>
                      </a:r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6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providing RNZSPCA with required information and transferring assets, liabilities, etc. 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08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Disclosure - all assets, liabilities, staff documents disclosed to RNZSPCA by 4 August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490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Transfer/   Sign Docs.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 SGM resolutions &amp; documents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 all documents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7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31 October: Final Transfer Date; Liquidate/ Dissolve 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01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</a:t>
                      </a:r>
                      <a:b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(Note: all information will be treated in strictest confidence and only accessible to approved individuals)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5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Centres consult with staff (subject to joining)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submit feedback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Feedback analysed and changes made based on feedback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Org. structure confmd.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870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Disclose/ Transfer 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3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Centres provide all staff information to RNZSPCA (subject to joining)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 docs. for employee transfer (offers)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STEP 5: 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 offers made to staff (within 10 days of SGM 2); offers accepted/declined (within 10 days of written offers); transfer staff to RNZSPCA. Data entered into payroll system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557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Recruit/ Appoint (New Roles)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Recruitment/Appointment - all new roles, e.g. Area Managers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3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4000" dirty="0" smtClean="0"/>
              <a:t>Transfer - The 7 St</a:t>
            </a:r>
            <a:r>
              <a:rPr lang="en-NZ" dirty="0" smtClean="0"/>
              <a:t>eps</a:t>
            </a:r>
            <a:r>
              <a:rPr lang="en-NZ" sz="4000" dirty="0">
                <a:solidFill>
                  <a:schemeClr val="tx1"/>
                </a:solidFill>
              </a:rPr>
              <a:t/>
            </a:r>
            <a:br>
              <a:rPr lang="en-NZ" sz="4000" dirty="0">
                <a:solidFill>
                  <a:schemeClr val="tx1"/>
                </a:solidFill>
              </a:rPr>
            </a:br>
            <a:endParaRPr lang="en-NZ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NZ" b="1" dirty="0" smtClean="0"/>
              <a:t>Each Centre is required to complete the following steps: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NZ" dirty="0" smtClean="0"/>
              <a:t>Decide if intend to Transfer and adopt revised Branch Rules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NZ" dirty="0" smtClean="0"/>
              <a:t>If Transferring, sign Agreement with RNZSPCA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NZ" dirty="0" smtClean="0"/>
              <a:t>Satisfy the agreement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NZ" dirty="0" smtClean="0"/>
              <a:t>Make final decision to join ‘One SPCA’ entity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NZ" dirty="0" smtClean="0"/>
              <a:t>Transfer staff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NZ" dirty="0" smtClean="0"/>
              <a:t>Transfer assets and liabilities including signing all documentation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NZ" dirty="0" smtClean="0"/>
              <a:t>Complete liquidation or dissolution</a:t>
            </a:r>
            <a:endParaRPr lang="en-NZ" dirty="0"/>
          </a:p>
          <a:p>
            <a:pPr marL="457200" indent="-457200">
              <a:buFont typeface="Arial"/>
              <a:buChar char="•"/>
            </a:pPr>
            <a:endParaRPr lang="en-NZ" dirty="0"/>
          </a:p>
          <a:p>
            <a:pPr marL="457200" indent="-457200">
              <a:buFont typeface="Arial"/>
              <a:buChar char="•"/>
            </a:pPr>
            <a:endParaRPr lang="en-NZ" dirty="0"/>
          </a:p>
          <a:p>
            <a:pPr marL="457200" indent="-457200">
              <a:buFont typeface="Arial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917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570"/>
            <a:ext cx="8229600" cy="642459"/>
          </a:xfrm>
        </p:spPr>
        <p:txBody>
          <a:bodyPr>
            <a:normAutofit fontScale="90000"/>
          </a:bodyPr>
          <a:lstStyle/>
          <a:p>
            <a:r>
              <a:rPr lang="en-NZ" sz="4000" dirty="0" smtClean="0"/>
              <a:t/>
            </a:r>
            <a:br>
              <a:rPr lang="en-NZ" sz="4000" dirty="0" smtClean="0"/>
            </a:br>
            <a:r>
              <a:rPr lang="en-NZ" sz="4000" dirty="0" smtClean="0"/>
              <a:t>Step 1</a:t>
            </a:r>
            <a:r>
              <a:rPr lang="en-NZ" dirty="0" smtClean="0"/>
              <a:t> </a:t>
            </a:r>
            <a:r>
              <a:rPr lang="en-NZ" sz="4000" dirty="0"/>
              <a:t/>
            </a:r>
            <a:br>
              <a:rPr lang="en-NZ" sz="4000" dirty="0"/>
            </a:br>
            <a:endParaRPr lang="en-NZ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441"/>
            <a:ext cx="8075240" cy="492514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NZ" b="1" dirty="0" smtClean="0"/>
              <a:t>Decide if Intend to </a:t>
            </a:r>
            <a:r>
              <a:rPr lang="en-NZ" b="1" dirty="0"/>
              <a:t>Transfer and </a:t>
            </a:r>
            <a:r>
              <a:rPr lang="en-NZ" b="1" dirty="0" smtClean="0"/>
              <a:t>Adopt Branch Rules</a:t>
            </a:r>
          </a:p>
          <a:p>
            <a:pPr marL="0" indent="0">
              <a:buNone/>
              <a:defRPr/>
            </a:pPr>
            <a:endParaRPr lang="en-NZ" b="1" dirty="0"/>
          </a:p>
          <a:p>
            <a:pPr>
              <a:defRPr/>
            </a:pPr>
            <a:r>
              <a:rPr lang="en-NZ" dirty="0" smtClean="0"/>
              <a:t>After RNZSPCA AGM and before 31 July (6 weeks)</a:t>
            </a:r>
          </a:p>
          <a:p>
            <a:pPr>
              <a:defRPr/>
            </a:pPr>
            <a:r>
              <a:rPr lang="en-NZ" dirty="0" smtClean="0"/>
              <a:t>Call SGM 1 (SGM requires 14 days notice)</a:t>
            </a:r>
          </a:p>
          <a:p>
            <a:pPr>
              <a:defRPr/>
            </a:pPr>
            <a:r>
              <a:rPr lang="en-NZ" dirty="0" smtClean="0"/>
              <a:t>Need 10 members for quorum (paid up 3 months prior)</a:t>
            </a:r>
          </a:p>
          <a:p>
            <a:pPr>
              <a:defRPr/>
            </a:pPr>
            <a:r>
              <a:rPr lang="en-NZ" dirty="0" smtClean="0"/>
              <a:t>Intention not binding but enables next </a:t>
            </a:r>
          </a:p>
          <a:p>
            <a:pPr marL="360363" indent="0">
              <a:buNone/>
              <a:defRPr/>
            </a:pPr>
            <a:r>
              <a:rPr lang="en-NZ" dirty="0" smtClean="0"/>
              <a:t>steps to be undertaken</a:t>
            </a:r>
          </a:p>
          <a:p>
            <a:pPr>
              <a:defRPr/>
            </a:pPr>
            <a:r>
              <a:rPr lang="en-NZ" dirty="0" smtClean="0"/>
              <a:t>If a Branch, adopt Revised Branch Rules</a:t>
            </a:r>
          </a:p>
          <a:p>
            <a:pPr>
              <a:defRPr/>
            </a:pPr>
            <a:endParaRPr lang="en-NZ" b="1" dirty="0" smtClean="0"/>
          </a:p>
          <a:p>
            <a:pPr>
              <a:defRPr/>
            </a:pPr>
            <a:endParaRPr lang="en-NZ" b="1" dirty="0" smtClean="0"/>
          </a:p>
          <a:p>
            <a:pPr marL="0" indent="0">
              <a:buNone/>
              <a:defRPr/>
            </a:pP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3933056"/>
            <a:ext cx="2143125" cy="2143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114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Step </a:t>
            </a:r>
            <a:r>
              <a:rPr lang="en-NZ" sz="3600" dirty="0" smtClean="0"/>
              <a:t>2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6779096" cy="5039406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NZ" b="1" dirty="0"/>
              <a:t>Enter into </a:t>
            </a:r>
            <a:r>
              <a:rPr lang="en-NZ" b="1" dirty="0" smtClean="0"/>
              <a:t>Agreement </a:t>
            </a:r>
            <a:r>
              <a:rPr lang="en-NZ" b="1" dirty="0"/>
              <a:t>with RNZSPCA</a:t>
            </a:r>
          </a:p>
          <a:p>
            <a:pPr marL="0" indent="0">
              <a:buNone/>
              <a:defRPr/>
            </a:pPr>
            <a:endParaRPr lang="en-NZ" sz="1800" dirty="0" smtClean="0"/>
          </a:p>
          <a:p>
            <a:pPr>
              <a:defRPr/>
            </a:pPr>
            <a:r>
              <a:rPr lang="en-NZ" dirty="0" smtClean="0"/>
              <a:t>To be completed by 31 July</a:t>
            </a:r>
          </a:p>
          <a:p>
            <a:pPr>
              <a:defRPr/>
            </a:pPr>
            <a:r>
              <a:rPr lang="en-NZ" dirty="0" smtClean="0"/>
              <a:t>Record intent to transfer</a:t>
            </a:r>
          </a:p>
          <a:p>
            <a:pPr>
              <a:defRPr/>
            </a:pPr>
            <a:r>
              <a:rPr lang="en-NZ" dirty="0" smtClean="0"/>
              <a:t>Agreement to disclose assets/liabilities, contracts, employment terms and other documents and agree the process</a:t>
            </a:r>
          </a:p>
          <a:p>
            <a:pPr>
              <a:defRPr/>
            </a:pPr>
            <a:r>
              <a:rPr lang="en-NZ" dirty="0" smtClean="0"/>
              <a:t>Agreed timeline, e.g. date(s) of SGM(s)</a:t>
            </a:r>
          </a:p>
          <a:p>
            <a:pPr>
              <a:defRPr/>
            </a:pPr>
            <a:r>
              <a:rPr lang="en-NZ" dirty="0" smtClean="0"/>
              <a:t>Agreed process for consultation with staff</a:t>
            </a:r>
          </a:p>
          <a:p>
            <a:pPr>
              <a:defRPr/>
            </a:pPr>
            <a:r>
              <a:rPr lang="en-NZ" dirty="0" smtClean="0"/>
              <a:t>Proposed terms of transfer, e.g. specific tagging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828965"/>
            <a:ext cx="2145978" cy="21398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393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NZ" sz="3600" dirty="0" smtClean="0"/>
              <a:t>Contents</a:t>
            </a:r>
            <a:endParaRPr lang="en-NZ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152648"/>
              </p:ext>
            </p:extLst>
          </p:nvPr>
        </p:nvGraphicFramePr>
        <p:xfrm>
          <a:off x="971600" y="1700808"/>
          <a:ext cx="7272808" cy="393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0195"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</a:t>
                      </a:r>
                      <a:endParaRPr lang="en-N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&amp; Introduction</a:t>
                      </a:r>
                      <a:endParaRPr lang="en-N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Constitution and related documents: re-cap</a:t>
                      </a:r>
                      <a:endParaRPr lang="en-N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&amp; Transfer: The 7</a:t>
                      </a:r>
                      <a:r>
                        <a:rPr lang="en-N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Steps</a:t>
                      </a:r>
                      <a:endParaRPr lang="en-N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consultation and transfer process</a:t>
                      </a:r>
                      <a:endParaRPr lang="en-N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 and IT – update</a:t>
                      </a:r>
                      <a:endParaRPr lang="en-N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Forum – Feedback &amp; Q&amp;As</a:t>
                      </a:r>
                      <a:endParaRPr lang="en-N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N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Preparation for Smooth Transfer (subject to the vote at the AGM in June 2017)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</a:t>
                      </a:r>
                      <a:r>
                        <a:rPr lang="en-N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N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&amp; Close</a:t>
                      </a:r>
                      <a:endParaRPr lang="en-N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83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6598"/>
          </a:xfrm>
        </p:spPr>
        <p:txBody>
          <a:bodyPr>
            <a:normAutofit/>
          </a:bodyPr>
          <a:lstStyle/>
          <a:p>
            <a:r>
              <a:rPr lang="en-NZ" sz="3600" dirty="0"/>
              <a:t>Step </a:t>
            </a:r>
            <a:r>
              <a:rPr lang="en-NZ" sz="3600" dirty="0" smtClean="0"/>
              <a:t>3</a:t>
            </a:r>
            <a:r>
              <a:rPr lang="en-NZ" sz="4000" dirty="0" smtClean="0"/>
              <a:t/>
            </a:r>
            <a:br>
              <a:rPr lang="en-NZ" sz="4000" dirty="0" smtClean="0"/>
            </a:br>
            <a:endParaRPr lang="en-NZ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27" y="1484784"/>
            <a:ext cx="8569346" cy="4688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b="1" dirty="0" smtClean="0"/>
              <a:t>Satisfy the Agreement</a:t>
            </a:r>
          </a:p>
          <a:p>
            <a:pPr>
              <a:defRPr/>
            </a:pPr>
            <a:endParaRPr lang="en-NZ" dirty="0" smtClean="0"/>
          </a:p>
          <a:p>
            <a:pPr>
              <a:defRPr/>
            </a:pPr>
            <a:r>
              <a:rPr lang="en-NZ" dirty="0" smtClean="0"/>
              <a:t>Complete disclosure of all assets/liabilities</a:t>
            </a:r>
          </a:p>
          <a:p>
            <a:pPr marL="360363" indent="0">
              <a:buNone/>
              <a:defRPr/>
            </a:pPr>
            <a:r>
              <a:rPr lang="en-NZ" dirty="0" smtClean="0"/>
              <a:t>including documentation by agreed date</a:t>
            </a:r>
          </a:p>
          <a:p>
            <a:pPr>
              <a:defRPr/>
            </a:pPr>
            <a:r>
              <a:rPr lang="en-NZ" dirty="0" smtClean="0"/>
              <a:t>Comply with timelines as agreed in Step 2</a:t>
            </a:r>
            <a:endParaRPr lang="en-NZ" dirty="0"/>
          </a:p>
          <a:p>
            <a:pPr>
              <a:defRPr/>
            </a:pPr>
            <a:r>
              <a:rPr lang="en-NZ" dirty="0" smtClean="0"/>
              <a:t>Undertake agreed process </a:t>
            </a:r>
            <a:r>
              <a:rPr lang="en-NZ" dirty="0"/>
              <a:t>for consultation with </a:t>
            </a:r>
            <a:r>
              <a:rPr lang="en-NZ" dirty="0" smtClean="0"/>
              <a:t>staff</a:t>
            </a:r>
          </a:p>
          <a:p>
            <a:pPr>
              <a:defRPr/>
            </a:pPr>
            <a:r>
              <a:rPr lang="en-NZ" dirty="0" smtClean="0"/>
              <a:t>Complete all steps by due dates unless </a:t>
            </a:r>
            <a:r>
              <a:rPr lang="en-NZ" dirty="0"/>
              <a:t>the </a:t>
            </a:r>
            <a:r>
              <a:rPr lang="en-NZ" dirty="0" smtClean="0"/>
              <a:t>RNZSPCA Board</a:t>
            </a:r>
            <a:r>
              <a:rPr lang="en-NZ" dirty="0"/>
              <a:t>, in its discretion, grants </a:t>
            </a:r>
            <a:r>
              <a:rPr lang="en-NZ" dirty="0" smtClean="0"/>
              <a:t>a change </a:t>
            </a:r>
            <a:r>
              <a:rPr lang="en-NZ" dirty="0"/>
              <a:t>to the </a:t>
            </a:r>
            <a:r>
              <a:rPr lang="en-NZ" dirty="0" smtClean="0"/>
              <a:t>dates - </a:t>
            </a:r>
            <a:r>
              <a:rPr lang="en-NZ" dirty="0"/>
              <a:t>which it may do in exceptional circumstances on a </a:t>
            </a:r>
            <a:r>
              <a:rPr lang="en-NZ" dirty="0" smtClean="0"/>
              <a:t>case-by-case </a:t>
            </a:r>
            <a:r>
              <a:rPr lang="en-NZ" dirty="0"/>
              <a:t>basis.</a:t>
            </a:r>
          </a:p>
          <a:p>
            <a:pPr marL="0" indent="0">
              <a:buNone/>
              <a:defRPr/>
            </a:pPr>
            <a:endParaRPr lang="en-NZ" dirty="0"/>
          </a:p>
          <a:p>
            <a:pPr marL="0" indent="0">
              <a:buNone/>
            </a:pPr>
            <a:endParaRPr lang="en-US" b="1" i="1" dirty="0" smtClean="0">
              <a:latin typeface="+mn-lt"/>
            </a:endParaRPr>
          </a:p>
          <a:p>
            <a:pPr marL="0" indent="0">
              <a:buNone/>
            </a:pPr>
            <a:endParaRPr lang="en-N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548" y="1484784"/>
            <a:ext cx="2143125" cy="2143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7342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NZ" sz="3600" b="1" dirty="0">
                <a:solidFill>
                  <a:schemeClr val="accent1"/>
                </a:solidFill>
              </a:rPr>
              <a:t>Step </a:t>
            </a:r>
            <a:r>
              <a:rPr lang="en-NZ" sz="3600" b="1" dirty="0" smtClean="0">
                <a:solidFill>
                  <a:schemeClr val="accent1"/>
                </a:solidFill>
              </a:rPr>
              <a:t>4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NZ" b="1" dirty="0"/>
              <a:t>Resolve to join One SPCA entity </a:t>
            </a:r>
            <a:r>
              <a:rPr lang="en-NZ" b="1" dirty="0" smtClean="0"/>
              <a:t>- Members </a:t>
            </a:r>
            <a:r>
              <a:rPr lang="en-NZ" b="1" dirty="0"/>
              <a:t>vote at </a:t>
            </a:r>
            <a:r>
              <a:rPr lang="en-NZ" b="1" dirty="0" smtClean="0"/>
              <a:t>SGM 2</a:t>
            </a:r>
          </a:p>
          <a:p>
            <a:pPr marL="0" indent="0">
              <a:buNone/>
              <a:defRPr/>
            </a:pPr>
            <a:endParaRPr lang="en-NZ" b="1" dirty="0" smtClean="0"/>
          </a:p>
          <a:p>
            <a:pPr>
              <a:defRPr/>
            </a:pPr>
            <a:r>
              <a:rPr lang="en-NZ" dirty="0" smtClean="0"/>
              <a:t>Hold SGM 2 (need quorum)</a:t>
            </a:r>
          </a:p>
          <a:p>
            <a:pPr>
              <a:defRPr/>
            </a:pPr>
            <a:r>
              <a:rPr lang="en-NZ" dirty="0" smtClean="0"/>
              <a:t>Resolve to:</a:t>
            </a:r>
          </a:p>
          <a:p>
            <a:pPr marL="720725" indent="-360363">
              <a:buAutoNum type="arabicPeriod"/>
              <a:defRPr/>
            </a:pPr>
            <a:r>
              <a:rPr lang="en-NZ" dirty="0" smtClean="0"/>
              <a:t>Transfer into ‘One SPCA’ entity</a:t>
            </a:r>
          </a:p>
          <a:p>
            <a:pPr marL="720725" indent="-360363">
              <a:buAutoNum type="arabicPeriod"/>
              <a:defRPr/>
            </a:pPr>
            <a:r>
              <a:rPr lang="en-NZ" dirty="0" smtClean="0"/>
              <a:t>Dissolve or be Liquidated</a:t>
            </a:r>
          </a:p>
          <a:p>
            <a:pPr marL="360363" indent="-360363">
              <a:defRPr/>
            </a:pPr>
            <a:r>
              <a:rPr lang="en-NZ" dirty="0" smtClean="0"/>
              <a:t>Will need to hold another SGM (SGM 3) if being </a:t>
            </a:r>
          </a:p>
          <a:p>
            <a:pPr marL="360363" indent="0">
              <a:buNone/>
              <a:defRPr/>
            </a:pPr>
            <a:r>
              <a:rPr lang="en-NZ" dirty="0" smtClean="0"/>
              <a:t>liquidated (also note extra costs)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1800" y="227013"/>
            <a:ext cx="7024716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NZ" dirty="0" smtClean="0">
                <a:solidFill>
                  <a:schemeClr val="accent1"/>
                </a:solidFill>
              </a:rPr>
              <a:t/>
            </a:r>
            <a:br>
              <a:rPr lang="en-NZ" dirty="0" smtClean="0">
                <a:solidFill>
                  <a:schemeClr val="accent1"/>
                </a:solidFill>
              </a:rPr>
            </a:br>
            <a:endParaRPr lang="en-NZ" sz="1600" dirty="0" smtClean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2" y="373320"/>
            <a:ext cx="1966053" cy="712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204864"/>
            <a:ext cx="2143125" cy="2143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7482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9629"/>
            <a:ext cx="8229600" cy="1143000"/>
          </a:xfrm>
        </p:spPr>
        <p:txBody>
          <a:bodyPr>
            <a:noAutofit/>
          </a:bodyPr>
          <a:lstStyle/>
          <a:p>
            <a:r>
              <a:rPr lang="en-NZ" sz="3600" dirty="0" smtClean="0"/>
              <a:t>Liquidation vs Dissolution</a:t>
            </a:r>
            <a:endParaRPr lang="en-NZ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08324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endParaRPr lang="en-NZ" sz="2000" dirty="0"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NZ" sz="2000" dirty="0"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NZ" sz="2000" dirty="0" smtClean="0"/>
          </a:p>
          <a:p>
            <a:endParaRPr lang="en-NZ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7644671"/>
              </p:ext>
            </p:extLst>
          </p:nvPr>
        </p:nvGraphicFramePr>
        <p:xfrm>
          <a:off x="683568" y="1397000"/>
          <a:ext cx="792088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84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800" y="600116"/>
            <a:ext cx="70247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B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eaLnBrk="0" hangingPunct="0"/>
            <a:r>
              <a:rPr lang="en-US" sz="3600" dirty="0" smtClean="0"/>
              <a:t>Step 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24" y="1160606"/>
            <a:ext cx="6679781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b="1" dirty="0"/>
              <a:t>Transfer </a:t>
            </a:r>
            <a:r>
              <a:rPr lang="en-NZ" b="1" dirty="0" smtClean="0"/>
              <a:t>Staff</a:t>
            </a:r>
          </a:p>
          <a:p>
            <a:pPr>
              <a:defRPr/>
            </a:pPr>
            <a:endParaRPr lang="en-NZ" dirty="0" smtClean="0"/>
          </a:p>
          <a:p>
            <a:pPr>
              <a:defRPr/>
            </a:pPr>
            <a:r>
              <a:rPr lang="en-NZ" dirty="0" smtClean="0"/>
              <a:t>Refer to section on Staff Consultation &amp; Transfer Process for details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157294"/>
            <a:ext cx="4269238" cy="30494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23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58526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81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 smtClean="0"/>
              <a:t>Step 6</a:t>
            </a:r>
            <a:r>
              <a:rPr lang="en-NZ" dirty="0" smtClean="0"/>
              <a:t>   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075" y="13576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b="1" dirty="0" smtClean="0"/>
              <a:t>Transfer Assets and Liabilities</a:t>
            </a:r>
          </a:p>
          <a:p>
            <a:pPr marL="0" indent="0">
              <a:buNone/>
            </a:pPr>
            <a:endParaRPr lang="en-NZ" b="1" dirty="0"/>
          </a:p>
          <a:p>
            <a:r>
              <a:rPr lang="en-US" dirty="0" smtClean="0"/>
              <a:t>Enter a Deed of Gift to transfer Assets</a:t>
            </a:r>
          </a:p>
          <a:p>
            <a:pPr marL="360363" indent="0">
              <a:buNone/>
            </a:pPr>
            <a:r>
              <a:rPr lang="en-NZ" dirty="0"/>
              <a:t>w</a:t>
            </a:r>
            <a:r>
              <a:rPr lang="en-NZ" dirty="0" smtClean="0"/>
              <a:t>ith effect 1 November 2017</a:t>
            </a:r>
            <a:endParaRPr lang="en-US" dirty="0"/>
          </a:p>
          <a:p>
            <a:r>
              <a:rPr lang="en-US" dirty="0" smtClean="0"/>
              <a:t>Enter into others deeds, agreements </a:t>
            </a:r>
          </a:p>
          <a:p>
            <a:pPr marL="360363" indent="0">
              <a:buNone/>
            </a:pPr>
            <a:r>
              <a:rPr lang="en-US" dirty="0" smtClean="0"/>
              <a:t>and other documents as are necessary to transfer Liabilities</a:t>
            </a:r>
            <a:endParaRPr lang="en-US" dirty="0"/>
          </a:p>
          <a:p>
            <a:r>
              <a:rPr lang="en-US" dirty="0" smtClean="0"/>
              <a:t>Complete all other documentation, </a:t>
            </a:r>
          </a:p>
          <a:p>
            <a:pPr marL="360363" indent="0">
              <a:buNone/>
            </a:pPr>
            <a:r>
              <a:rPr lang="en-US" dirty="0" smtClean="0"/>
              <a:t>authorities and consents, to give effect to </a:t>
            </a:r>
          </a:p>
          <a:p>
            <a:pPr marL="360363" indent="0">
              <a:buNone/>
            </a:pPr>
            <a:r>
              <a:rPr lang="en-US" dirty="0" smtClean="0"/>
              <a:t>the Transfer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297387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512" y="1772816"/>
            <a:ext cx="2476500" cy="1847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08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Step 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 smtClean="0"/>
              <a:t>Complete liquidation </a:t>
            </a:r>
            <a:r>
              <a:rPr lang="en-NZ" b="1" dirty="0"/>
              <a:t>or </a:t>
            </a:r>
            <a:r>
              <a:rPr lang="en-NZ" b="1" dirty="0" smtClean="0"/>
              <a:t>dissolution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NZ" dirty="0" smtClean="0"/>
              <a:t>If liquidation:</a:t>
            </a:r>
          </a:p>
          <a:p>
            <a:pPr lvl="1"/>
            <a:r>
              <a:rPr lang="en-NZ" dirty="0" smtClean="0"/>
              <a:t>liquidator completes the steps</a:t>
            </a:r>
          </a:p>
          <a:p>
            <a:r>
              <a:rPr lang="en-NZ" dirty="0" smtClean="0"/>
              <a:t>If dissolution:</a:t>
            </a:r>
          </a:p>
          <a:p>
            <a:pPr lvl="1"/>
            <a:r>
              <a:rPr lang="en-NZ" dirty="0" smtClean="0"/>
              <a:t>application to Registrar</a:t>
            </a:r>
            <a:endParaRPr lang="en-NZ" dirty="0"/>
          </a:p>
          <a:p>
            <a:pPr lvl="1"/>
            <a:r>
              <a:rPr lang="en-NZ" dirty="0" smtClean="0"/>
              <a:t>evidence that entity is “no longer carrying on operations” </a:t>
            </a:r>
          </a:p>
          <a:p>
            <a:pPr lvl="1"/>
            <a:r>
              <a:rPr lang="en-NZ" dirty="0" smtClean="0"/>
              <a:t>can be filed by SPCA</a:t>
            </a: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1997"/>
            <a:ext cx="2843808" cy="43533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1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02" y="6062743"/>
            <a:ext cx="91440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28102" y="6235877"/>
            <a:ext cx="8820472" cy="409600"/>
          </a:xfrm>
        </p:spPr>
        <p:txBody>
          <a:bodyPr>
            <a:noAutofit/>
          </a:bodyPr>
          <a:lstStyle/>
          <a:p>
            <a:r>
              <a:rPr lang="en-NZ" sz="2400" b="1" dirty="0"/>
              <a:t>Staff Consultation and Transfer Process</a:t>
            </a:r>
            <a:br>
              <a:rPr lang="en-NZ" sz="2400" b="1" dirty="0"/>
            </a:br>
            <a:r>
              <a:rPr lang="en-NZ" sz="2400" b="1" dirty="0"/>
              <a:t>Kira Schaffler, Project Manager WTAO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93" y="188640"/>
            <a:ext cx="1630259" cy="5760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15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 smtClean="0"/>
              <a:t>Timeline (see A3 Sheet)</a:t>
            </a:r>
            <a:endParaRPr lang="en-NZ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27</a:t>
            </a:fld>
            <a:endParaRPr lang="en-NZ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528" y="1340768"/>
          <a:ext cx="8435281" cy="5328589"/>
        </p:xfrm>
        <a:graphic>
          <a:graphicData uri="http://schemas.openxmlformats.org/drawingml/2006/table">
            <a:tbl>
              <a:tblPr/>
              <a:tblGrid>
                <a:gridCol w="486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98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98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07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07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48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16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261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5261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458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458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906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906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6977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3065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2333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77097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77097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41636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69775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69775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178452">
                <a:tc gridSpan="24"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SPCA Timeline and Key Dates: June to October 2017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5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ending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9-Jun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16-Jun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23-Jun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30-Jun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7-Jul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14-Jul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21-Jul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28-Jul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4-Aug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11-Aug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18-Aug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25-Aug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1-Sep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8-Sep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15-Sep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22-Sep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29-Sep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6-Oct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13-Oct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20-Oct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27-Oct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3-Nov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03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Legal/ Commercial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AGM/SGM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Notice of SGM 1 (subject to Constitution being adopted at RNZSPCA AGM)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 June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RNZSPCA AGM</a:t>
                      </a:r>
                      <a:endParaRPr lang="en-N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5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1</a:t>
                      </a:r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SGM 1 - resolve intention to join, adopt Branch rules, decisions on Agreement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Notice of SGM 2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4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SGM 2 - resolve to join and transfer assets, liabilities and staff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4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SGM 3 - only for Centres that liquidate rather than dissolve 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82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Agreement/ Disclosure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2: 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 into Agreement with RNZSPCA (latest 31 July)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3: 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Satisfy the Agreement (Steps 3 - 7) including (</a:t>
                      </a:r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6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providing RNZSPCA with required information and transferring assets, liabilities, etc. 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08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Disclosure - all assets, liabilities, staff documents disclosed to RNZSPCA by 4 August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490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Transfer/   Sign Docs.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 SGM resolutions &amp; documents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 all documents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7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31 October: Final Transfer Date; Liquidate/ Dissolve 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01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</a:t>
                      </a:r>
                      <a:b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NZ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(Note: all information will be treated in strictest confidence and only accessible to approved individuals)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5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Centres consult with staff (subject to joining)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submit feedback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Feedback analysed and changes made based on feedback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Org. structure confmd.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870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Disclose/ Transfer 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STEP 3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Centres provide all staff information to RNZSPCA (subject to joining)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 docs. for employee transfer (offers)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STEP 5: </a:t>
                      </a:r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 offers made to staff (within 10 days of SGM 2); offers accepted/declined (within 10 days of written offers); transfer staff to RNZSPCA. Data entered into payroll system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557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Recruit/ Appoint (New Roles)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Recruitment/Appointment - all new roles, e.g. Area Managers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58" marR="1358" marT="1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920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85" y="116632"/>
            <a:ext cx="8579296" cy="857250"/>
          </a:xfrm>
        </p:spPr>
        <p:txBody>
          <a:bodyPr>
            <a:noAutofit/>
          </a:bodyPr>
          <a:lstStyle/>
          <a:p>
            <a:r>
              <a:rPr lang="en-NZ" sz="3600" dirty="0" smtClean="0"/>
              <a:t>Draft Area </a:t>
            </a:r>
            <a:r>
              <a:rPr lang="en-NZ" sz="3600" dirty="0"/>
              <a:t>Groupings </a:t>
            </a:r>
            <a:r>
              <a:rPr lang="en-NZ" sz="3600" dirty="0" smtClean="0"/>
              <a:t>(</a:t>
            </a:r>
            <a:r>
              <a:rPr lang="en-NZ" sz="3600" dirty="0" smtClean="0"/>
              <a:t>includes</a:t>
            </a:r>
            <a:br>
              <a:rPr lang="en-NZ" sz="3600" dirty="0" smtClean="0"/>
            </a:br>
            <a:r>
              <a:rPr lang="en-NZ" sz="3600" dirty="0" smtClean="0"/>
              <a:t>all current </a:t>
            </a:r>
            <a:r>
              <a:rPr lang="en-NZ" sz="3600" dirty="0" smtClean="0"/>
              <a:t>SPCA Centres)</a:t>
            </a:r>
            <a:endParaRPr lang="en-NZ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62827"/>
            <a:ext cx="6172200" cy="339447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NZ"/>
          </a:p>
          <a:p>
            <a:pPr>
              <a:buFont typeface="Arial"/>
              <a:buChar char="•"/>
            </a:pPr>
            <a:endParaRPr lang="en-NZ"/>
          </a:p>
          <a:p>
            <a:pPr>
              <a:buFont typeface="Arial"/>
              <a:buChar char="•"/>
            </a:pPr>
            <a:endParaRPr lang="en-NZ"/>
          </a:p>
          <a:p>
            <a:pPr>
              <a:buFont typeface="Arial"/>
              <a:buChar char="•"/>
            </a:pPr>
            <a:endParaRPr lang="en-NZ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81940"/>
              </p:ext>
            </p:extLst>
          </p:nvPr>
        </p:nvGraphicFramePr>
        <p:xfrm>
          <a:off x="251520" y="1268760"/>
          <a:ext cx="7848873" cy="546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0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1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18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6765">
                <a:tc gridSpan="2">
                  <a:txBody>
                    <a:bodyPr/>
                    <a:lstStyle/>
                    <a:p>
                      <a:pPr algn="ctr"/>
                      <a:r>
                        <a:rPr lang="en-NZ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NZ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NZ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Southern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908">
                <a:tc gridSpan="2">
                  <a:txBody>
                    <a:bodyPr/>
                    <a:lstStyle/>
                    <a:p>
                      <a:pPr algn="ctr"/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NZ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8991">
                <a:tc>
                  <a:txBody>
                    <a:bodyPr/>
                    <a:lstStyle/>
                    <a:p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Kaitaia</a:t>
                      </a:r>
                      <a:r>
                        <a:rPr lang="en-NZ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Districts</a:t>
                      </a:r>
                    </a:p>
                    <a:p>
                      <a:r>
                        <a:rPr lang="en-NZ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 of Islands</a:t>
                      </a:r>
                    </a:p>
                    <a:p>
                      <a:r>
                        <a:rPr lang="en-NZ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Whangarei</a:t>
                      </a:r>
                      <a:endParaRPr lang="en-NZ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NZ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Manawatu</a:t>
                      </a: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Wanganui</a:t>
                      </a:r>
                    </a:p>
                    <a:p>
                      <a:r>
                        <a:rPr lang="en-NZ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Feilding</a:t>
                      </a:r>
                      <a:r>
                        <a:rPr lang="en-NZ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Districts</a:t>
                      </a:r>
                      <a:endParaRPr lang="en-NZ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NZ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r>
                        <a:rPr lang="en-NZ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Taranaki</a:t>
                      </a:r>
                    </a:p>
                    <a:p>
                      <a:r>
                        <a:rPr lang="en-NZ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</a:t>
                      </a:r>
                      <a:r>
                        <a:rPr lang="en-NZ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Taranaki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Horowhenua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Marlborough</a:t>
                      </a:r>
                    </a:p>
                    <a:p>
                      <a:r>
                        <a:rPr lang="en-NZ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Golden Bay</a:t>
                      </a:r>
                    </a:p>
                    <a:p>
                      <a:r>
                        <a:rPr lang="en-NZ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Motueka</a:t>
                      </a:r>
                    </a:p>
                    <a:p>
                      <a:r>
                        <a:rPr lang="en-NZ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Nelson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8991">
                <a:tc>
                  <a:txBody>
                    <a:bodyPr/>
                    <a:lstStyle/>
                    <a:p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Thames</a:t>
                      </a: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Waihi</a:t>
                      </a: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Tauranga</a:t>
                      </a:r>
                    </a:p>
                    <a:p>
                      <a:r>
                        <a:rPr lang="en-NZ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Whakatane</a:t>
                      </a:r>
                      <a:endParaRPr lang="en-NZ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NZ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Kawerau</a:t>
                      </a:r>
                      <a:endParaRPr lang="en-NZ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Opotiki</a:t>
                      </a:r>
                      <a:endParaRPr lang="en-NZ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Gisborne</a:t>
                      </a: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Hawkes Bay</a:t>
                      </a: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Hastings &amp; Districts</a:t>
                      </a: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</a:t>
                      </a:r>
                      <a:r>
                        <a:rPr lang="en-NZ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Hawkes Bay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Dannevirke</a:t>
                      </a:r>
                      <a:endParaRPr lang="en-NZ" sz="13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 Canterbury</a:t>
                      </a: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Canterbury</a:t>
                      </a:r>
                    </a:p>
                    <a:p>
                      <a:r>
                        <a:rPr lang="en-NZ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Hokitika</a:t>
                      </a:r>
                      <a:endParaRPr lang="en-NZ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Greymouth</a:t>
                      </a: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Buller</a:t>
                      </a:r>
                      <a:endParaRPr lang="en-NZ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7825">
                <a:tc>
                  <a:txBody>
                    <a:bodyPr/>
                    <a:lstStyle/>
                    <a:p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Waikato</a:t>
                      </a: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Waikato</a:t>
                      </a: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Rotorua</a:t>
                      </a:r>
                    </a:p>
                    <a:p>
                      <a:r>
                        <a:rPr lang="en-NZ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Taupo</a:t>
                      </a:r>
                      <a:endParaRPr lang="en-NZ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NZ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Turangi</a:t>
                      </a:r>
                      <a:endParaRPr lang="en-NZ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NZ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NZ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Kuiti</a:t>
                      </a:r>
                      <a:endParaRPr lang="en-NZ" sz="13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King Country</a:t>
                      </a:r>
                      <a:endParaRPr lang="en-NZ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Wellington</a:t>
                      </a:r>
                    </a:p>
                    <a:p>
                      <a:r>
                        <a:rPr lang="en-NZ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Wairarapa</a:t>
                      </a:r>
                      <a:endParaRPr lang="en-NZ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NZ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Hutt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r>
                        <a:rPr lang="en-NZ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Otago</a:t>
                      </a:r>
                    </a:p>
                    <a:p>
                      <a:r>
                        <a:rPr lang="en-NZ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Otago</a:t>
                      </a:r>
                    </a:p>
                    <a:p>
                      <a:r>
                        <a:rPr lang="en-NZ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Gore &amp; Districts</a:t>
                      </a:r>
                    </a:p>
                    <a:p>
                      <a:r>
                        <a:rPr lang="en-NZ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Southland</a:t>
                      </a:r>
                    </a:p>
                    <a:p>
                      <a:endParaRPr lang="en-NZ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7104">
                <a:tc>
                  <a:txBody>
                    <a:bodyPr/>
                    <a:lstStyle/>
                    <a:p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Auckland</a:t>
                      </a:r>
                    </a:p>
                    <a:p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Waiheke Island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NZ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NZ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Z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Christchurch</a:t>
                      </a:r>
                      <a:endParaRPr lang="en-NZ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5118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3" y="258174"/>
            <a:ext cx="8013576" cy="1143000"/>
          </a:xfrm>
        </p:spPr>
        <p:txBody>
          <a:bodyPr>
            <a:normAutofit/>
          </a:bodyPr>
          <a:lstStyle/>
          <a:p>
            <a:r>
              <a:rPr lang="en-NZ" sz="3600" dirty="0"/>
              <a:t> </a:t>
            </a:r>
            <a:r>
              <a:rPr lang="en-NZ" sz="3600" dirty="0" smtClean="0"/>
              <a:t>Volunteers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7" y="1597305"/>
            <a:ext cx="7892486" cy="5124170"/>
          </a:xfrm>
        </p:spPr>
        <p:txBody>
          <a:bodyPr>
            <a:normAutofit/>
          </a:bodyPr>
          <a:lstStyle/>
          <a:p>
            <a:pPr marL="744538" indent="-287338"/>
            <a:r>
              <a:rPr lang="en-NZ" dirty="0" smtClean="0"/>
              <a:t>Volunteers are</a:t>
            </a:r>
            <a:r>
              <a:rPr lang="en-NZ" dirty="0"/>
              <a:t>, and would continue to be, recognised as valued members of the team</a:t>
            </a:r>
          </a:p>
          <a:p>
            <a:pPr marL="744538" indent="-287338"/>
            <a:r>
              <a:rPr lang="en-NZ" dirty="0" smtClean="0"/>
              <a:t>Volunteers do not legally have to be consulted </a:t>
            </a:r>
          </a:p>
          <a:p>
            <a:pPr marL="744538" indent="-287338"/>
            <a:r>
              <a:rPr lang="en-NZ" dirty="0" smtClean="0"/>
              <a:t>Their feedback is welcome </a:t>
            </a:r>
          </a:p>
          <a:p>
            <a:pPr marL="744538" indent="-287338"/>
            <a:r>
              <a:rPr lang="en-NZ" dirty="0" smtClean="0"/>
              <a:t>Volunteers will transfer into the SPCA, if they wish</a:t>
            </a:r>
          </a:p>
          <a:p>
            <a:pPr marL="744538" indent="-287338"/>
            <a:r>
              <a:rPr lang="en-NZ" dirty="0" smtClean="0"/>
              <a:t>Continue to provide services in the Centres, doing the same jobs they do today</a:t>
            </a:r>
          </a:p>
          <a:p>
            <a:pPr marL="457200" indent="0" algn="just">
              <a:buNone/>
            </a:pPr>
            <a:endParaRPr lang="en-NZ" dirty="0" smtClean="0"/>
          </a:p>
          <a:p>
            <a:pPr marL="457200" indent="0" algn="just">
              <a:buNone/>
            </a:pPr>
            <a:endParaRPr lang="en-NZ" dirty="0"/>
          </a:p>
          <a:p>
            <a:pPr marL="744538" indent="-287338" algn="just"/>
            <a:endParaRPr lang="en-NZ" dirty="0"/>
          </a:p>
          <a:p>
            <a:pPr marL="746125" lvl="1" indent="0" algn="just">
              <a:buNone/>
            </a:pP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337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0512" cy="6858000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921896"/>
            <a:ext cx="918051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-16702" y="6185148"/>
            <a:ext cx="9341230" cy="409600"/>
          </a:xfrm>
        </p:spPr>
        <p:txBody>
          <a:bodyPr>
            <a:noAutofit/>
          </a:bodyPr>
          <a:lstStyle/>
          <a:p>
            <a:r>
              <a:rPr lang="en-NZ" sz="2800" b="1" dirty="0" smtClean="0"/>
              <a:t>Proposed Constitution &amp; Related Documents: Re-cap Maria Clarke, Legal Adviser</a:t>
            </a:r>
            <a:endParaRPr lang="en-NZ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93" y="188640"/>
            <a:ext cx="1630259" cy="5760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1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3" y="258174"/>
            <a:ext cx="8013576" cy="1143000"/>
          </a:xfrm>
        </p:spPr>
        <p:txBody>
          <a:bodyPr>
            <a:normAutofit/>
          </a:bodyPr>
          <a:lstStyle/>
          <a:p>
            <a:r>
              <a:rPr lang="en-NZ" sz="3600" dirty="0"/>
              <a:t> </a:t>
            </a:r>
            <a:r>
              <a:rPr lang="en-NZ" sz="3600" dirty="0" smtClean="0"/>
              <a:t>Staff Consultation &amp; Transfer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3102" y="1556792"/>
            <a:ext cx="8729902" cy="5124170"/>
          </a:xfrm>
        </p:spPr>
        <p:txBody>
          <a:bodyPr>
            <a:normAutofit/>
          </a:bodyPr>
          <a:lstStyle/>
          <a:p>
            <a:pPr marL="744538" indent="-287338" algn="just"/>
            <a:r>
              <a:rPr lang="en-NZ" dirty="0" smtClean="0"/>
              <a:t>Employers must consult on proposed changes with “potentially impacted” staff</a:t>
            </a:r>
          </a:p>
          <a:p>
            <a:pPr marL="744538" indent="-287338" algn="just"/>
            <a:r>
              <a:rPr lang="en-NZ" dirty="0" smtClean="0"/>
              <a:t>All staff are “potentially impacted” – change of employer plus (in some cases) organisation structure changes</a:t>
            </a:r>
          </a:p>
          <a:p>
            <a:pPr marL="744538" indent="-287338" algn="just"/>
            <a:r>
              <a:rPr lang="en-NZ" dirty="0" smtClean="0"/>
              <a:t>Following consultation process (including feedback) organisation structure will be confirmed</a:t>
            </a:r>
            <a:endParaRPr lang="en-NZ" dirty="0"/>
          </a:p>
          <a:p>
            <a:pPr marL="744538" indent="-287338" algn="just"/>
            <a:r>
              <a:rPr lang="en-NZ" dirty="0" smtClean="0"/>
              <a:t>Once this and SGM 2 (Step 4: Resolve to Join) are completed then staff can be transferred</a:t>
            </a:r>
          </a:p>
          <a:p>
            <a:pPr marL="457200" indent="0" algn="just">
              <a:buNone/>
            </a:pPr>
            <a:endParaRPr lang="en-NZ" sz="2000" dirty="0"/>
          </a:p>
          <a:p>
            <a:pPr marL="744538" indent="-287338" algn="just"/>
            <a:endParaRPr lang="en-NZ" sz="2000" dirty="0"/>
          </a:p>
          <a:p>
            <a:pPr marL="746125" lvl="1" indent="0" algn="just">
              <a:buNone/>
            </a:pPr>
            <a:endParaRPr lang="en-NZ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30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455615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46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3" y="258174"/>
            <a:ext cx="8013576" cy="1143000"/>
          </a:xfrm>
        </p:spPr>
        <p:txBody>
          <a:bodyPr>
            <a:normAutofit/>
          </a:bodyPr>
          <a:lstStyle/>
          <a:p>
            <a:r>
              <a:rPr lang="en-NZ" sz="3600" dirty="0"/>
              <a:t> </a:t>
            </a:r>
            <a:r>
              <a:rPr lang="en-NZ" sz="3600" dirty="0" smtClean="0"/>
              <a:t>Staff Consultation &amp; Transfer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16677"/>
            <a:ext cx="8297854" cy="51241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NZ" dirty="0" smtClean="0"/>
              <a:t>Transfer process:</a:t>
            </a:r>
            <a:endParaRPr lang="en-NZ" dirty="0"/>
          </a:p>
          <a:p>
            <a:pPr lvl="2">
              <a:buFont typeface="Arial" panose="020B0604020202020204" pitchFamily="34" charset="0"/>
              <a:buChar char="‒"/>
              <a:defRPr/>
            </a:pPr>
            <a:r>
              <a:rPr lang="en-NZ" dirty="0" smtClean="0"/>
              <a:t>all current staff receive an offer: either Letter of Transfer or a new Individual Employment Agreement</a:t>
            </a:r>
            <a:endParaRPr lang="en-NZ" dirty="0"/>
          </a:p>
          <a:p>
            <a:pPr lvl="2">
              <a:buFont typeface="Arial" panose="020B0604020202020204" pitchFamily="34" charset="0"/>
              <a:buChar char="‒"/>
              <a:defRPr/>
            </a:pPr>
            <a:r>
              <a:rPr lang="en-NZ" dirty="0" smtClean="0"/>
              <a:t>must be signed by 15 October, latest</a:t>
            </a:r>
          </a:p>
          <a:p>
            <a:pPr lvl="2">
              <a:buFont typeface="Arial" panose="020B0604020202020204" pitchFamily="34" charset="0"/>
              <a:buChar char="‒"/>
              <a:defRPr/>
            </a:pPr>
            <a:r>
              <a:rPr lang="en-NZ" dirty="0" smtClean="0"/>
              <a:t>all employees required to sign-up to SPCA’s Code of Conduct, and core policies, e.g. Health &amp; Safety, Media, etc.</a:t>
            </a:r>
          </a:p>
          <a:p>
            <a:pPr>
              <a:defRPr/>
            </a:pPr>
            <a:r>
              <a:rPr lang="en-NZ" dirty="0"/>
              <a:t>Offer on no less favourable </a:t>
            </a:r>
            <a:r>
              <a:rPr lang="en-NZ" dirty="0" smtClean="0"/>
              <a:t>terms</a:t>
            </a:r>
          </a:p>
          <a:p>
            <a:pPr>
              <a:defRPr/>
            </a:pPr>
            <a:r>
              <a:rPr lang="en-NZ" dirty="0" smtClean="0"/>
              <a:t>However may</a:t>
            </a:r>
            <a:r>
              <a:rPr lang="en-NZ" dirty="0"/>
              <a:t>:</a:t>
            </a:r>
          </a:p>
          <a:p>
            <a:pPr lvl="2">
              <a:buFont typeface="Arial" panose="020B0604020202020204" pitchFamily="34" charset="0"/>
              <a:buChar char="‒"/>
              <a:defRPr/>
            </a:pPr>
            <a:r>
              <a:rPr lang="en-NZ" dirty="0"/>
              <a:t>report to a different position</a:t>
            </a:r>
          </a:p>
          <a:p>
            <a:pPr lvl="2">
              <a:buFont typeface="Arial" panose="020B0604020202020204" pitchFamily="34" charset="0"/>
              <a:buChar char="‒"/>
              <a:defRPr/>
            </a:pPr>
            <a:r>
              <a:rPr lang="en-NZ" dirty="0"/>
              <a:t>be offered another position (can accept or decline)</a:t>
            </a:r>
          </a:p>
          <a:p>
            <a:pPr marL="914400" lvl="2" indent="0">
              <a:buNone/>
              <a:defRPr/>
            </a:pPr>
            <a:endParaRPr lang="en-NZ" dirty="0"/>
          </a:p>
          <a:p>
            <a:pPr marL="914400" lvl="1" indent="0" algn="just">
              <a:buNone/>
            </a:pPr>
            <a:endParaRPr lang="en-NZ" dirty="0" smtClean="0"/>
          </a:p>
          <a:p>
            <a:pPr marL="457200" indent="0" algn="just">
              <a:buNone/>
            </a:pPr>
            <a:endParaRPr lang="en-NZ" dirty="0"/>
          </a:p>
          <a:p>
            <a:pPr marL="744538" indent="-287338" algn="just"/>
            <a:endParaRPr lang="en-NZ" dirty="0"/>
          </a:p>
          <a:p>
            <a:pPr marL="746125" lvl="1" indent="0" algn="just">
              <a:buNone/>
            </a:pP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6030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80465"/>
            <a:ext cx="9144000" cy="9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79512" y="6090465"/>
            <a:ext cx="9145016" cy="551148"/>
          </a:xfrm>
        </p:spPr>
        <p:txBody>
          <a:bodyPr>
            <a:noAutofit/>
          </a:bodyPr>
          <a:lstStyle/>
          <a:p>
            <a:r>
              <a:rPr lang="en-NZ" sz="2400" b="1" dirty="0" smtClean="0"/>
              <a:t>Finance &amp; </a:t>
            </a:r>
            <a:r>
              <a:rPr lang="en-NZ" sz="2400" b="1" dirty="0"/>
              <a:t>IT – </a:t>
            </a:r>
            <a:r>
              <a:rPr lang="en-NZ" sz="2400" b="1" dirty="0" smtClean="0"/>
              <a:t>update</a:t>
            </a:r>
            <a:br>
              <a:rPr lang="en-NZ" sz="2400" b="1" dirty="0" smtClean="0"/>
            </a:br>
            <a:r>
              <a:rPr lang="en-NZ" sz="2400" b="1" dirty="0" smtClean="0"/>
              <a:t>Alan </a:t>
            </a:r>
            <a:r>
              <a:rPr lang="en-NZ" sz="2400" b="1" dirty="0"/>
              <a:t>Brame, CFO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30259" cy="5760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9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/>
          </a:bodyPr>
          <a:lstStyle/>
          <a:p>
            <a:r>
              <a:rPr lang="en-NZ" sz="3200" dirty="0" smtClean="0"/>
              <a:t>What are we doing now?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3924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Considering finance &amp; payroll systems</a:t>
            </a:r>
          </a:p>
          <a:p>
            <a:pPr marL="1257300" lvl="2" indent="-457200">
              <a:buFont typeface="Arial" panose="020B0604020202020204" pitchFamily="34" charset="0"/>
              <a:buChar char="‒"/>
            </a:pPr>
            <a:r>
              <a:rPr lang="en-GB" dirty="0" smtClean="0"/>
              <a:t>understanding current state</a:t>
            </a:r>
          </a:p>
          <a:p>
            <a:pPr marL="1257300" lvl="2" indent="-457200">
              <a:buFont typeface="Arial" panose="020B0604020202020204" pitchFamily="34" charset="0"/>
              <a:buChar char="‒"/>
            </a:pPr>
            <a:r>
              <a:rPr lang="en-GB" dirty="0" smtClean="0"/>
              <a:t>determining our needs</a:t>
            </a:r>
          </a:p>
          <a:p>
            <a:pPr marL="1257300" lvl="2" indent="-457200">
              <a:buFont typeface="Arial" panose="020B0604020202020204" pitchFamily="34" charset="0"/>
              <a:buChar char="‒"/>
            </a:pPr>
            <a:r>
              <a:rPr lang="en-GB" dirty="0" smtClean="0"/>
              <a:t>considering options</a:t>
            </a:r>
          </a:p>
          <a:p>
            <a:pPr marL="0" indent="0">
              <a:buNone/>
            </a:pPr>
            <a:r>
              <a:rPr lang="en-GB" dirty="0" smtClean="0"/>
              <a:t>2. Involving </a:t>
            </a:r>
            <a:r>
              <a:rPr lang="en-GB" dirty="0"/>
              <a:t>the </a:t>
            </a:r>
            <a:r>
              <a:rPr lang="en-GB" dirty="0" smtClean="0"/>
              <a:t>“virtual” finance team </a:t>
            </a:r>
            <a:r>
              <a:rPr lang="en-GB" dirty="0"/>
              <a:t>for support and </a:t>
            </a:r>
            <a:r>
              <a:rPr lang="en-GB" dirty="0" smtClean="0"/>
              <a:t>advice</a:t>
            </a:r>
          </a:p>
          <a:p>
            <a:pPr marL="0" indent="0">
              <a:buNone/>
            </a:pPr>
            <a:r>
              <a:rPr lang="en-GB" dirty="0" smtClean="0"/>
              <a:t>3. Assisting Centres</a:t>
            </a:r>
          </a:p>
          <a:p>
            <a:pPr marL="0" indent="0">
              <a:buNone/>
            </a:pPr>
            <a:r>
              <a:rPr lang="en-GB" dirty="0" smtClean="0"/>
              <a:t>4. Supporting the WTAO project</a:t>
            </a:r>
          </a:p>
          <a:p>
            <a:pPr marL="0" indent="0">
              <a:buNone/>
            </a:pPr>
            <a:r>
              <a:rPr lang="en-GB" dirty="0" smtClean="0"/>
              <a:t>5. Preparing budget for ‘One SPCA’ entity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6. </a:t>
            </a:r>
            <a:r>
              <a:rPr lang="en-GB" dirty="0"/>
              <a:t>Reviewing </a:t>
            </a:r>
            <a:r>
              <a:rPr lang="en-GB" dirty="0" smtClean="0"/>
              <a:t>financial policies </a:t>
            </a:r>
            <a:r>
              <a:rPr lang="en-GB" dirty="0"/>
              <a:t>and procedures</a:t>
            </a:r>
          </a:p>
          <a:p>
            <a:pPr marL="0" indent="0">
              <a:buNone/>
            </a:pPr>
            <a:r>
              <a:rPr lang="en-GB" dirty="0" smtClean="0"/>
              <a:t>7. </a:t>
            </a:r>
            <a:r>
              <a:rPr lang="en-GB" dirty="0"/>
              <a:t>Considering </a:t>
            </a:r>
            <a:r>
              <a:rPr lang="en-GB" dirty="0" smtClean="0"/>
              <a:t>banks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3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44544"/>
            <a:ext cx="8229600" cy="952208"/>
          </a:xfrm>
        </p:spPr>
        <p:txBody>
          <a:bodyPr>
            <a:normAutofit/>
          </a:bodyPr>
          <a:lstStyle/>
          <a:p>
            <a:r>
              <a:rPr lang="en-NZ" sz="3200" dirty="0" smtClean="0"/>
              <a:t>Recommendations to-date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9" y="1205482"/>
            <a:ext cx="8729311" cy="4525963"/>
          </a:xfrm>
        </p:spPr>
        <p:txBody>
          <a:bodyPr>
            <a:noAutofit/>
          </a:bodyPr>
          <a:lstStyle/>
          <a:p>
            <a:r>
              <a:rPr lang="en-NZ" sz="2300" dirty="0" smtClean="0"/>
              <a:t>Finance will be centralised (although team may be based in different Centres)</a:t>
            </a:r>
            <a:endParaRPr lang="en-NZ" sz="2300" dirty="0"/>
          </a:p>
          <a:p>
            <a:r>
              <a:rPr lang="en-NZ" sz="2300" dirty="0" smtClean="0"/>
              <a:t>One </a:t>
            </a:r>
            <a:r>
              <a:rPr lang="en-NZ" sz="2300" dirty="0"/>
              <a:t>“source of the </a:t>
            </a:r>
            <a:r>
              <a:rPr lang="en-NZ" sz="2300" dirty="0" smtClean="0"/>
              <a:t>truth” - data entered once</a:t>
            </a:r>
          </a:p>
          <a:p>
            <a:r>
              <a:rPr lang="en-NZ" sz="2300" dirty="0" smtClean="0"/>
              <a:t>Payroll managed centrally</a:t>
            </a:r>
          </a:p>
          <a:p>
            <a:r>
              <a:rPr lang="en-NZ" sz="2300" dirty="0" smtClean="0"/>
              <a:t>Centres </a:t>
            </a:r>
            <a:r>
              <a:rPr lang="en-NZ" sz="2300" dirty="0"/>
              <a:t>have access to “funds” to pay local </a:t>
            </a:r>
            <a:r>
              <a:rPr lang="en-NZ" sz="2300" dirty="0" smtClean="0"/>
              <a:t>expenses </a:t>
            </a:r>
          </a:p>
          <a:p>
            <a:r>
              <a:rPr lang="en-NZ" sz="2300" dirty="0" smtClean="0"/>
              <a:t>Supplier invoices approved in line with agreed limits by Centre/Area/Regional </a:t>
            </a:r>
            <a:r>
              <a:rPr lang="en-NZ" sz="2300" dirty="0"/>
              <a:t>M</a:t>
            </a:r>
            <a:r>
              <a:rPr lang="en-NZ" sz="2300" dirty="0" smtClean="0"/>
              <a:t>anager and processed centrally</a:t>
            </a:r>
          </a:p>
          <a:p>
            <a:r>
              <a:rPr lang="en-NZ" sz="2300" dirty="0" smtClean="0"/>
              <a:t>One main bank a/c, but may need more than one bank a/c</a:t>
            </a:r>
          </a:p>
          <a:p>
            <a:r>
              <a:rPr lang="en-NZ" sz="2300" dirty="0"/>
              <a:t>List of tagged assets to be managed and maintained</a:t>
            </a:r>
          </a:p>
          <a:p>
            <a:r>
              <a:rPr lang="en-NZ" sz="2300" dirty="0" smtClean="0"/>
              <a:t>Budget: 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NZ" sz="2200" dirty="0" smtClean="0"/>
              <a:t>will be built up through Centre, Area, Region</a:t>
            </a:r>
            <a:r>
              <a:rPr lang="en-NZ" sz="2200" dirty="0"/>
              <a:t> </a:t>
            </a:r>
            <a:endParaRPr lang="en-NZ" sz="2200" dirty="0" smtClean="0"/>
          </a:p>
          <a:p>
            <a:pPr lvl="2">
              <a:buFont typeface="Arial" panose="020B0604020202020204" pitchFamily="34" charset="0"/>
              <a:buChar char="‒"/>
            </a:pPr>
            <a:r>
              <a:rPr lang="en-NZ" sz="2200" dirty="0" smtClean="0"/>
              <a:t>initial expenditure in line with previous years and Centre’s needs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NZ" sz="2200" dirty="0" smtClean="0"/>
              <a:t>separate budget for asset purchases</a:t>
            </a:r>
          </a:p>
        </p:txBody>
      </p:sp>
    </p:spTree>
    <p:extLst>
      <p:ext uri="{BB962C8B-B14F-4D97-AF65-F5344CB8AC3E}">
        <p14:creationId xmlns:p14="http://schemas.microsoft.com/office/powerpoint/2010/main" val="10601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11" y="1279937"/>
            <a:ext cx="7310378" cy="42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98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1143000"/>
          </a:xfrm>
        </p:spPr>
        <p:txBody>
          <a:bodyPr>
            <a:noAutofit/>
          </a:bodyPr>
          <a:lstStyle/>
          <a:p>
            <a:r>
              <a:rPr lang="en-NZ" sz="3200" dirty="0" smtClean="0"/>
              <a:t/>
            </a:r>
            <a:br>
              <a:rPr lang="en-NZ" sz="3200" dirty="0" smtClean="0"/>
            </a:br>
            <a:r>
              <a:rPr lang="en-NZ" sz="3200" dirty="0" smtClean="0"/>
              <a:t>“Jump on in”</a:t>
            </a:r>
            <a:br>
              <a:rPr lang="en-NZ" sz="3200" dirty="0" smtClean="0"/>
            </a:br>
            <a:endParaRPr lang="en-NZ" sz="3200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798767" cy="34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573325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 smtClean="0">
                <a:solidFill>
                  <a:schemeClr val="accent1">
                    <a:lumMod val="75000"/>
                  </a:schemeClr>
                </a:solidFill>
              </a:rPr>
              <a:t>We’re </a:t>
            </a:r>
            <a:r>
              <a:rPr lang="en-NZ" sz="3200" b="1" dirty="0">
                <a:solidFill>
                  <a:schemeClr val="accent1">
                    <a:lumMod val="75000"/>
                  </a:schemeClr>
                </a:solidFill>
              </a:rPr>
              <a:t>here to </a:t>
            </a:r>
            <a:r>
              <a:rPr lang="en-NZ" sz="3200" b="1" dirty="0" smtClean="0">
                <a:solidFill>
                  <a:schemeClr val="accent1">
                    <a:lumMod val="75000"/>
                  </a:schemeClr>
                </a:solidFill>
              </a:rPr>
              <a:t>help!</a:t>
            </a:r>
            <a:endParaRPr lang="en-N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18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93" y="188640"/>
            <a:ext cx="1630259" cy="57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456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07504" y="5949280"/>
            <a:ext cx="9145016" cy="795445"/>
          </a:xfrm>
        </p:spPr>
        <p:txBody>
          <a:bodyPr>
            <a:noAutofit/>
          </a:bodyPr>
          <a:lstStyle/>
          <a:p>
            <a:r>
              <a:rPr lang="en-NZ" sz="2800" dirty="0"/>
              <a:t>Preparation for Smooth </a:t>
            </a:r>
            <a:r>
              <a:rPr lang="en-NZ" sz="2800" dirty="0" smtClean="0"/>
              <a:t>Transfer (</a:t>
            </a:r>
            <a:r>
              <a:rPr lang="en-NZ" sz="2800" dirty="0"/>
              <a:t>subject to the vote at the AGM in June 2017</a:t>
            </a:r>
            <a:r>
              <a:rPr lang="en-NZ" sz="2800" dirty="0" smtClean="0"/>
              <a:t>): Andrea Midgen </a:t>
            </a:r>
            <a:r>
              <a:rPr lang="en-NZ" sz="2800" dirty="0"/>
              <a:t/>
            </a:r>
            <a:br>
              <a:rPr lang="en-NZ" sz="2800" dirty="0"/>
            </a:br>
            <a:endParaRPr lang="en-NZ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37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36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17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sz="4000" dirty="0" smtClean="0"/>
              <a:t>Preparation for Smooth</a:t>
            </a:r>
            <a:br>
              <a:rPr lang="en-NZ" sz="4000" dirty="0" smtClean="0"/>
            </a:br>
            <a:r>
              <a:rPr lang="en-NZ" sz="4000" dirty="0" smtClean="0"/>
              <a:t>Transfer</a:t>
            </a:r>
            <a:br>
              <a:rPr lang="en-NZ" sz="4000" dirty="0" smtClean="0"/>
            </a:br>
            <a:endParaRPr lang="en-NZ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3209"/>
            <a:ext cx="8229600" cy="5256584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NZ" dirty="0" smtClean="0"/>
              <a:t>Subject to vote in favour at AGM in June</a:t>
            </a:r>
          </a:p>
          <a:p>
            <a:pPr marL="457200" indent="-457200">
              <a:buFont typeface="Arial"/>
              <a:buChar char="•"/>
            </a:pPr>
            <a:r>
              <a:rPr lang="en-NZ" dirty="0" smtClean="0"/>
              <a:t>Also pre-supposes that your Centre is planning and/or likely to join the ‘One SPCA’ entity</a:t>
            </a:r>
          </a:p>
          <a:p>
            <a:pPr marL="457200" indent="-457200">
              <a:buFont typeface="Arial"/>
              <a:buChar char="•"/>
            </a:pPr>
            <a:r>
              <a:rPr lang="en-NZ" dirty="0" smtClean="0"/>
              <a:t>Some activities can </a:t>
            </a:r>
            <a:r>
              <a:rPr lang="en-NZ" dirty="0"/>
              <a:t>be done during </a:t>
            </a:r>
            <a:r>
              <a:rPr lang="en-NZ" dirty="0" smtClean="0"/>
              <a:t>the next 6 weeks to </a:t>
            </a:r>
            <a:r>
              <a:rPr lang="en-NZ" dirty="0"/>
              <a:t>prepare for a smooth and timely </a:t>
            </a:r>
            <a:r>
              <a:rPr lang="en-NZ" dirty="0" smtClean="0"/>
              <a:t>transfer</a:t>
            </a:r>
          </a:p>
          <a:p>
            <a:pPr marL="457200" indent="-457200">
              <a:buFont typeface="Arial"/>
              <a:buChar char="•"/>
            </a:pPr>
            <a:r>
              <a:rPr lang="en-NZ" dirty="0" smtClean="0"/>
              <a:t>Will </a:t>
            </a:r>
            <a:r>
              <a:rPr lang="en-NZ" dirty="0"/>
              <a:t>ensure that all deadlines are met during the Transfer period</a:t>
            </a:r>
          </a:p>
          <a:p>
            <a:pPr marL="457200" indent="-457200">
              <a:buFont typeface="Arial"/>
              <a:buChar char="•"/>
            </a:pPr>
            <a:r>
              <a:rPr lang="en-NZ" dirty="0"/>
              <a:t>The earlier that these activities are done, the easier and smoother the Transfer </a:t>
            </a:r>
            <a:r>
              <a:rPr lang="en-NZ" dirty="0" smtClean="0"/>
              <a:t>is </a:t>
            </a:r>
            <a:r>
              <a:rPr lang="en-NZ" dirty="0"/>
              <a:t>likely to be</a:t>
            </a:r>
          </a:p>
          <a:p>
            <a:pPr marL="0" indent="0">
              <a:buNone/>
            </a:pPr>
            <a:endParaRPr lang="en-NZ" dirty="0" smtClean="0"/>
          </a:p>
          <a:p>
            <a:pPr marL="457200" indent="-457200">
              <a:buFont typeface="Arial"/>
              <a:buChar char="•"/>
            </a:pPr>
            <a:endParaRPr lang="en-NZ" dirty="0"/>
          </a:p>
          <a:p>
            <a:pPr marL="457200" indent="-457200">
              <a:buFont typeface="Arial"/>
              <a:buChar char="•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38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36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6660"/>
            <a:ext cx="8229600" cy="1143000"/>
          </a:xfrm>
        </p:spPr>
        <p:txBody>
          <a:bodyPr>
            <a:noAutofit/>
          </a:bodyPr>
          <a:lstStyle/>
          <a:p>
            <a:r>
              <a:rPr lang="en-NZ" sz="3600" dirty="0" smtClean="0"/>
              <a:t>Checklist: What to do before</a:t>
            </a:r>
            <a:br>
              <a:rPr lang="en-NZ" sz="3600" dirty="0" smtClean="0"/>
            </a:br>
            <a:r>
              <a:rPr lang="en-NZ" sz="3600" dirty="0" smtClean="0"/>
              <a:t>the AGM on 17 June</a:t>
            </a:r>
            <a:endParaRPr lang="en-NZ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469447"/>
              </p:ext>
            </p:extLst>
          </p:nvPr>
        </p:nvGraphicFramePr>
        <p:xfrm>
          <a:off x="107504" y="1412776"/>
          <a:ext cx="8928992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6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2644"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N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Do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NZ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N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Nominate your delegate for the AGM</a:t>
                      </a:r>
                      <a:r>
                        <a:rPr lang="en-N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(17 June 2017) and send delegate’s name to </a:t>
                      </a:r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RNZSPCA</a:t>
                      </a:r>
                      <a:endParaRPr lang="en-NZ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N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Nominate attendee(s)</a:t>
                      </a:r>
                      <a:r>
                        <a:rPr lang="en-NZ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the Next Steps Workshop (Sunday 18 June). Recommend Centre Manager and/or person accountable for managing the Transfer process and accessing Centre information</a:t>
                      </a:r>
                      <a:endParaRPr lang="en-NZ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endParaRPr lang="en-NZ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 flights and accommodation for AGM/Next</a:t>
                      </a:r>
                      <a:r>
                        <a:rPr lang="en-N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Steps Workshop attendees</a:t>
                      </a:r>
                      <a:endParaRPr lang="en-N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endParaRPr lang="en-NZ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 Centre members as required to ensure sufficient numbers for upcoming SGMs</a:t>
                      </a:r>
                      <a:r>
                        <a:rPr lang="en-N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(q</a:t>
                      </a:r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uorum requires 10 members paid-up </a:t>
                      </a:r>
                      <a:r>
                        <a:rPr lang="en-N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months prior)</a:t>
                      </a:r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NZ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 SGM 1 for early July (see Timeline);</a:t>
                      </a:r>
                      <a:r>
                        <a:rPr lang="en-N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out notice of SGM 1 (at least 14 days prior). </a:t>
                      </a:r>
                      <a:r>
                        <a:rPr lang="en-N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 to Rule B17 of Branch Rules for more detail on notice of General Meetings</a:t>
                      </a:r>
                      <a:endParaRPr lang="en-NZ" sz="16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N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</a:t>
                      </a:r>
                      <a:r>
                        <a:rPr lang="en-N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compile a list of all assets and existing contracts and gather supporting documentation</a:t>
                      </a:r>
                      <a:endParaRPr lang="en-N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N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 your staff (and volunteers, if appropriate) to keep them up to date with what’s happening and the plan for staff consultation and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N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r>
                        <a:rPr lang="en-N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electronic copies of all staff employment agreements and other relevant employee information.</a:t>
                      </a:r>
                      <a:endParaRPr lang="en-N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39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15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sz="4000" dirty="0" smtClean="0"/>
              <a:t>Recap of the ‘One SPCA’ </a:t>
            </a:r>
            <a:br>
              <a:rPr lang="en-NZ" sz="4000" dirty="0" smtClean="0"/>
            </a:br>
            <a:r>
              <a:rPr lang="en-NZ" sz="4000" dirty="0" smtClean="0"/>
              <a:t>Proposal</a:t>
            </a:r>
            <a:br>
              <a:rPr lang="en-NZ" sz="4000" dirty="0" smtClean="0"/>
            </a:br>
            <a:endParaRPr lang="en-NZ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229600" cy="5256584"/>
          </a:xfrm>
        </p:spPr>
        <p:txBody>
          <a:bodyPr>
            <a:noAutofit/>
          </a:bodyPr>
          <a:lstStyle/>
          <a:p>
            <a:r>
              <a:rPr lang="en-NZ" dirty="0" smtClean="0"/>
              <a:t>One legal entity – RNZSPCA (working name – SPCA)</a:t>
            </a:r>
            <a:endParaRPr lang="en-NZ" dirty="0"/>
          </a:p>
          <a:p>
            <a:r>
              <a:rPr lang="en-NZ" dirty="0"/>
              <a:t>One vision, one strategy, one </a:t>
            </a:r>
            <a:r>
              <a:rPr lang="en-NZ" dirty="0" smtClean="0"/>
              <a:t>voice for the animals</a:t>
            </a:r>
            <a:endParaRPr lang="en-NZ" dirty="0"/>
          </a:p>
          <a:p>
            <a:r>
              <a:rPr lang="en-NZ" dirty="0" smtClean="0"/>
              <a:t>Each Centre’s assets/liabilities transferred into SPCA </a:t>
            </a:r>
          </a:p>
          <a:p>
            <a:r>
              <a:rPr lang="en-NZ" dirty="0" smtClean="0"/>
              <a:t>Centre legal entities cease to exist</a:t>
            </a:r>
          </a:p>
          <a:p>
            <a:r>
              <a:rPr lang="en-NZ" dirty="0"/>
              <a:t>All staff (other than a few who will be appointed into new roles) will continue in the same position on the same employment terms, but with SPCA as their </a:t>
            </a:r>
            <a:r>
              <a:rPr lang="en-NZ" dirty="0" smtClean="0"/>
              <a:t>employer</a:t>
            </a:r>
            <a:endParaRPr lang="en-NZ" dirty="0"/>
          </a:p>
          <a:p>
            <a:r>
              <a:rPr lang="en-NZ" dirty="0" smtClean="0"/>
              <a:t>All volunteers also transfer </a:t>
            </a:r>
            <a:r>
              <a:rPr lang="en-NZ" dirty="0"/>
              <a:t>to </a:t>
            </a:r>
            <a:r>
              <a:rPr lang="en-NZ" dirty="0" smtClean="0"/>
              <a:t>SPCA, if they wish</a:t>
            </a:r>
            <a:endParaRPr lang="en-NZ" dirty="0"/>
          </a:p>
          <a:p>
            <a:r>
              <a:rPr lang="en-NZ" dirty="0" smtClean="0"/>
              <a:t>Local </a:t>
            </a:r>
            <a:r>
              <a:rPr lang="en-NZ" dirty="0"/>
              <a:t>Supporter Groups </a:t>
            </a:r>
            <a:r>
              <a:rPr lang="en-NZ" dirty="0" smtClean="0"/>
              <a:t>established </a:t>
            </a:r>
            <a:r>
              <a:rPr lang="en-NZ" dirty="0"/>
              <a:t>to engage with </a:t>
            </a:r>
            <a:r>
              <a:rPr lang="en-NZ" dirty="0" smtClean="0"/>
              <a:t>communities </a:t>
            </a:r>
            <a:r>
              <a:rPr lang="en-NZ" dirty="0"/>
              <a:t>and </a:t>
            </a:r>
            <a:r>
              <a:rPr lang="en-NZ" dirty="0" smtClean="0"/>
              <a:t>drive fundraising at a local level</a:t>
            </a:r>
            <a:endParaRPr lang="en-NZ" dirty="0"/>
          </a:p>
          <a:p>
            <a:r>
              <a:rPr lang="en-NZ" dirty="0" smtClean="0"/>
              <a:t>One </a:t>
            </a:r>
            <a:r>
              <a:rPr lang="en-NZ" dirty="0"/>
              <a:t>Board, and for a transition period of </a:t>
            </a:r>
            <a:r>
              <a:rPr lang="en-NZ" dirty="0" smtClean="0"/>
              <a:t>three </a:t>
            </a:r>
            <a:r>
              <a:rPr lang="en-NZ" dirty="0"/>
              <a:t>years, Regional </a:t>
            </a:r>
            <a:r>
              <a:rPr lang="en-NZ" dirty="0" smtClean="0"/>
              <a:t>Sub-Committees </a:t>
            </a:r>
            <a:r>
              <a:rPr lang="en-NZ" dirty="0"/>
              <a:t>of the Board</a:t>
            </a:r>
          </a:p>
          <a:p>
            <a:pPr marL="457200" indent="-457200">
              <a:buFont typeface="Arial"/>
              <a:buChar char="•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73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 smtClean="0">
                <a:latin typeface="Arial" charset="0"/>
                <a:cs typeface="Arial" charset="0"/>
              </a:rPr>
              <a:t>Support/Assistance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Support will be provided during the transfer process</a:t>
            </a:r>
          </a:p>
          <a:p>
            <a:r>
              <a:rPr lang="en-NZ" dirty="0" smtClean="0"/>
              <a:t>In the meanwhile, any questions, contact:</a:t>
            </a:r>
          </a:p>
          <a:p>
            <a:pPr marL="0" indent="0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dirty="0" smtClean="0"/>
              <a:t>Kira Schaffler (</a:t>
            </a:r>
            <a:r>
              <a:rPr lang="en-NZ" dirty="0" smtClean="0">
                <a:hlinkClick r:id="rId3"/>
              </a:rPr>
              <a:t>kira.schaffler@spca.nz</a:t>
            </a:r>
            <a:r>
              <a:rPr lang="en-NZ" dirty="0" smtClean="0"/>
              <a:t>)</a:t>
            </a:r>
          </a:p>
          <a:p>
            <a:pPr marL="0" indent="0" algn="ctr">
              <a:buNone/>
            </a:pPr>
            <a:endParaRPr lang="en-NZ" dirty="0" smtClean="0"/>
          </a:p>
          <a:p>
            <a:pPr marL="0" indent="0" algn="ctr">
              <a:buNone/>
            </a:pPr>
            <a:r>
              <a:rPr lang="en-NZ" dirty="0" smtClean="0"/>
              <a:t>or</a:t>
            </a:r>
          </a:p>
          <a:p>
            <a:pPr marL="0" indent="0" algn="ctr">
              <a:buNone/>
            </a:pPr>
            <a:endParaRPr lang="en-NZ" dirty="0" smtClean="0"/>
          </a:p>
          <a:p>
            <a:pPr marL="0" indent="0" algn="ctr">
              <a:buNone/>
            </a:pPr>
            <a:r>
              <a:rPr lang="en-NZ" dirty="0" smtClean="0"/>
              <a:t>Jenni Temple (</a:t>
            </a:r>
            <a:r>
              <a:rPr lang="en-NZ" u="sng" dirty="0" smtClean="0">
                <a:solidFill>
                  <a:srgbClr val="0000CC"/>
                </a:solidFill>
              </a:rPr>
              <a:t>jennifer.temple@spca.nz</a:t>
            </a:r>
            <a:r>
              <a:rPr lang="en-NZ" dirty="0" smtClean="0"/>
              <a:t>)</a:t>
            </a:r>
          </a:p>
          <a:p>
            <a:pPr marL="0" indent="0">
              <a:buNone/>
            </a:pPr>
            <a:endParaRPr lang="en-NZ" dirty="0"/>
          </a:p>
          <a:p>
            <a:pPr marL="457200" indent="-457200">
              <a:buFont typeface="Arial"/>
              <a:buChar char="•"/>
            </a:pPr>
            <a:endParaRPr lang="en-NZ" dirty="0"/>
          </a:p>
          <a:p>
            <a:pPr marL="457200" indent="-457200">
              <a:buFont typeface="Arial"/>
              <a:buChar char="•"/>
            </a:pPr>
            <a:endParaRPr lang="en-NZ" dirty="0"/>
          </a:p>
          <a:p>
            <a:pPr marL="457200" indent="-457200">
              <a:buFont typeface="Arial"/>
              <a:buChar char="•"/>
            </a:pPr>
            <a:endParaRPr lang="en-NZ" dirty="0"/>
          </a:p>
          <a:p>
            <a:pPr marL="457200" indent="-457200">
              <a:buFont typeface="Arial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40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7951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226973"/>
            <a:ext cx="8136904" cy="1470025"/>
          </a:xfrm>
        </p:spPr>
        <p:txBody>
          <a:bodyPr>
            <a:noAutofit/>
          </a:bodyPr>
          <a:lstStyle/>
          <a:p>
            <a:r>
              <a:rPr lang="en-NZ" sz="4000" dirty="0"/>
              <a:t>Working Together </a:t>
            </a:r>
            <a:r>
              <a:rPr lang="en-NZ" sz="4000" dirty="0" smtClean="0"/>
              <a:t>as One SPCA</a:t>
            </a:r>
            <a:br>
              <a:rPr lang="en-NZ" sz="4000" dirty="0" smtClean="0"/>
            </a:br>
            <a:endParaRPr lang="en-NZ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3600" dirty="0" smtClean="0"/>
              <a:t>Thank you</a:t>
            </a:r>
            <a:endParaRPr lang="en-NZ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 smtClean="0"/>
              <a:t> 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780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43" y="121904"/>
            <a:ext cx="8229600" cy="1143000"/>
          </a:xfrm>
        </p:spPr>
        <p:txBody>
          <a:bodyPr>
            <a:normAutofit/>
          </a:bodyPr>
          <a:lstStyle/>
          <a:p>
            <a:r>
              <a:rPr lang="en-NZ" sz="3600" dirty="0" smtClean="0"/>
              <a:t>RNZSPCA to One SPCA Entity</a:t>
            </a:r>
            <a:endParaRPr lang="en-NZ" sz="36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67544" y="1410205"/>
            <a:ext cx="8229600" cy="4525963"/>
          </a:xfrm>
        </p:spPr>
        <p:txBody>
          <a:bodyPr/>
          <a:lstStyle/>
          <a:p>
            <a:endParaRPr lang="en-NZ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1700808"/>
            <a:ext cx="3075656" cy="4278094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NZ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N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RNZSPCA Incorporated</a:t>
            </a:r>
          </a:p>
          <a:p>
            <a:pPr algn="ctr"/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 smtClean="0"/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067944" y="2924944"/>
            <a:ext cx="843408" cy="14401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43608" y="3521415"/>
            <a:ext cx="2041884" cy="155226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Constitution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1698847"/>
            <a:ext cx="3075656" cy="42780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NZ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N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RNZSPCA Incorporated trading as “SPCA”</a:t>
            </a:r>
          </a:p>
          <a:p>
            <a:pPr algn="ctr"/>
            <a:endParaRPr lang="en-N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4590" y="3537481"/>
            <a:ext cx="2049454" cy="1552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Constitution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22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75561" cy="1143000"/>
          </a:xfrm>
        </p:spPr>
        <p:txBody>
          <a:bodyPr>
            <a:noAutofit/>
          </a:bodyPr>
          <a:lstStyle/>
          <a:p>
            <a:r>
              <a:rPr lang="en-NZ" sz="3600" dirty="0" smtClean="0"/>
              <a:t>RNZSPCA AGM - Vote</a:t>
            </a:r>
            <a:endParaRPr lang="en-NZ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4752528" cy="5015582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NZ" dirty="0" smtClean="0"/>
              <a:t>At June 2017 AGM each Centre will vote for or against:</a:t>
            </a:r>
          </a:p>
          <a:p>
            <a:pPr marL="1257300" lvl="2" indent="-457200">
              <a:buFont typeface="Arial" panose="020B0604020202020204" pitchFamily="34" charset="0"/>
              <a:buChar char="‒"/>
            </a:pPr>
            <a:r>
              <a:rPr lang="en-NZ" dirty="0" smtClean="0"/>
              <a:t>new Constitution </a:t>
            </a:r>
          </a:p>
          <a:p>
            <a:pPr marL="1257300" lvl="2" indent="-457200">
              <a:buFont typeface="Arial" panose="020B0604020202020204" pitchFamily="34" charset="0"/>
              <a:buChar char="‒"/>
            </a:pPr>
            <a:r>
              <a:rPr lang="en-NZ" dirty="0" smtClean="0"/>
              <a:t>*Transition Regulations</a:t>
            </a:r>
          </a:p>
          <a:p>
            <a:pPr marL="1257300" lvl="2" indent="-457200">
              <a:buFont typeface="Arial" panose="020B0604020202020204" pitchFamily="34" charset="0"/>
              <a:buChar char="‒"/>
            </a:pPr>
            <a:r>
              <a:rPr lang="en-NZ" dirty="0" smtClean="0"/>
              <a:t>*revised Branch rules</a:t>
            </a:r>
          </a:p>
          <a:p>
            <a:pPr marL="457200" indent="-457200">
              <a:buFont typeface="Arial"/>
              <a:buChar char="•"/>
            </a:pPr>
            <a:r>
              <a:rPr lang="en-NZ" dirty="0" smtClean="0"/>
              <a:t>There will be </a:t>
            </a:r>
            <a:r>
              <a:rPr lang="en-NZ" b="1" dirty="0" smtClean="0"/>
              <a:t>one motion </a:t>
            </a:r>
            <a:r>
              <a:rPr lang="en-NZ" dirty="0" smtClean="0"/>
              <a:t>put to adopt them all and revoke the current constitution</a:t>
            </a:r>
          </a:p>
          <a:p>
            <a:pPr marL="457200" indent="-457200">
              <a:buFont typeface="Arial"/>
              <a:buChar char="•"/>
            </a:pPr>
            <a:r>
              <a:rPr lang="en-NZ" dirty="0" smtClean="0"/>
              <a:t>If a </a:t>
            </a:r>
            <a:r>
              <a:rPr lang="en-NZ" b="1" dirty="0" smtClean="0"/>
              <a:t>two-thirds vote </a:t>
            </a:r>
            <a:r>
              <a:rPr lang="en-NZ" dirty="0" smtClean="0"/>
              <a:t>in favour, this will </a:t>
            </a:r>
            <a:r>
              <a:rPr lang="en-NZ" dirty="0"/>
              <a:t>give life to the new </a:t>
            </a:r>
            <a:r>
              <a:rPr lang="en-NZ" dirty="0" smtClean="0"/>
              <a:t>‘One SPCA’ organisation.</a:t>
            </a:r>
            <a:endParaRPr lang="en-NZ" dirty="0"/>
          </a:p>
          <a:p>
            <a:pPr marL="457200" indent="-457200">
              <a:buFont typeface="Arial"/>
              <a:buChar char="•"/>
            </a:pPr>
            <a:endParaRPr lang="en-NZ" sz="2000" dirty="0" smtClean="0"/>
          </a:p>
          <a:p>
            <a:pPr marL="0" indent="0">
              <a:buNone/>
            </a:pPr>
            <a:endParaRPr lang="en-NZ" sz="2000" dirty="0" smtClean="0"/>
          </a:p>
          <a:p>
            <a:pPr marL="457200" indent="-457200">
              <a:buFont typeface="Arial"/>
              <a:buChar char="•"/>
            </a:pPr>
            <a:endParaRPr lang="en-NZ" sz="2000" dirty="0" smtClean="0"/>
          </a:p>
          <a:p>
            <a:pPr marL="457200" indent="-457200">
              <a:buFont typeface="Arial"/>
              <a:buChar char="•"/>
            </a:pPr>
            <a:endParaRPr lang="en-NZ" sz="2000" dirty="0" smtClean="0"/>
          </a:p>
          <a:p>
            <a:pPr marL="457200" indent="-457200">
              <a:buFont typeface="Arial"/>
              <a:buChar char="•"/>
            </a:pPr>
            <a:endParaRPr lang="en-NZ" sz="2000" dirty="0" smtClean="0"/>
          </a:p>
          <a:p>
            <a:pPr marL="457200" indent="-457200">
              <a:buFont typeface="Arial"/>
              <a:buChar char="•"/>
            </a:pPr>
            <a:endParaRPr lang="en-NZ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6</a:t>
            </a:fld>
            <a:endParaRPr lang="en-N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20073" y="1328056"/>
            <a:ext cx="3466728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endParaRPr lang="en-NZ" sz="2000" dirty="0" smtClean="0"/>
          </a:p>
          <a:p>
            <a:pPr marL="0" indent="0">
              <a:buFont typeface="Arial" pitchFamily="34" charset="0"/>
              <a:buNone/>
            </a:pPr>
            <a:endParaRPr lang="en-NZ" sz="2000" dirty="0" smtClean="0"/>
          </a:p>
          <a:p>
            <a:pPr marL="457200" indent="-457200">
              <a:buFont typeface="Arial"/>
              <a:buChar char="•"/>
            </a:pPr>
            <a:endParaRPr lang="en-NZ" sz="2000" dirty="0" smtClean="0"/>
          </a:p>
          <a:p>
            <a:pPr marL="457200" indent="-457200">
              <a:buFont typeface="Arial"/>
              <a:buChar char="•"/>
            </a:pPr>
            <a:endParaRPr lang="en-NZ" sz="2000" dirty="0" smtClean="0"/>
          </a:p>
          <a:p>
            <a:pPr marL="457200" indent="-457200">
              <a:buFont typeface="Arial"/>
              <a:buChar char="•"/>
            </a:pPr>
            <a:endParaRPr lang="en-NZ" sz="2000" dirty="0" smtClean="0"/>
          </a:p>
          <a:p>
            <a:pPr marL="457200" indent="-457200">
              <a:buFont typeface="Arial"/>
              <a:buChar char="•"/>
            </a:pPr>
            <a:endParaRPr lang="en-NZ" sz="2000" dirty="0" smtClean="0"/>
          </a:p>
        </p:txBody>
      </p:sp>
      <p:pic>
        <p:nvPicPr>
          <p:cNvPr id="1026" name="Picture 2" descr="Image result for v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241999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609329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* Only apply for Transition period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577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260648"/>
            <a:ext cx="7675561" cy="1143000"/>
          </a:xfrm>
        </p:spPr>
        <p:txBody>
          <a:bodyPr>
            <a:normAutofit/>
          </a:bodyPr>
          <a:lstStyle/>
          <a:p>
            <a:r>
              <a:rPr lang="en-NZ" sz="3600" dirty="0" smtClean="0"/>
              <a:t>Proposed Constitution</a:t>
            </a:r>
            <a:endParaRPr lang="en-NZ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0" y="1340768"/>
            <a:ext cx="8229601" cy="4525963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NZ" dirty="0" smtClean="0"/>
              <a:t>Name, Status, Purpose, Powers </a:t>
            </a:r>
          </a:p>
          <a:p>
            <a:pPr marL="457200" indent="-457200">
              <a:buFont typeface="Arial"/>
              <a:buChar char="•"/>
            </a:pPr>
            <a:r>
              <a:rPr lang="en-NZ" dirty="0" smtClean="0"/>
              <a:t>Membership – categories, rights, obligations</a:t>
            </a:r>
          </a:p>
          <a:p>
            <a:pPr marL="457200" indent="-457200">
              <a:buFont typeface="Arial"/>
              <a:buChar char="•"/>
            </a:pPr>
            <a:r>
              <a:rPr lang="en-NZ" dirty="0" smtClean="0"/>
              <a:t>Governance – Patron, Board, Board Appointments Panel, powers, duties, CEO </a:t>
            </a:r>
          </a:p>
          <a:p>
            <a:pPr marL="457200" indent="-457200">
              <a:buFont typeface="Arial"/>
              <a:buChar char="•"/>
            </a:pPr>
            <a:r>
              <a:rPr lang="en-NZ" dirty="0" smtClean="0"/>
              <a:t>General meetings – notice, agenda, voting, urgent resolutions</a:t>
            </a:r>
          </a:p>
          <a:p>
            <a:pPr marL="457200" indent="-457200">
              <a:buFont typeface="Arial"/>
              <a:buChar char="•"/>
            </a:pPr>
            <a:r>
              <a:rPr lang="en-NZ" dirty="0" smtClean="0"/>
              <a:t>Financial – financial year, reporting, audits</a:t>
            </a:r>
          </a:p>
          <a:p>
            <a:pPr marL="457200" indent="-457200">
              <a:buFont typeface="Arial"/>
              <a:buChar char="•"/>
            </a:pPr>
            <a:r>
              <a:rPr lang="en-NZ" dirty="0" smtClean="0"/>
              <a:t>Other matters - alterations of Constitution, regulations, indemnities, dissolution</a:t>
            </a:r>
            <a:endParaRPr lang="en-NZ" dirty="0"/>
          </a:p>
          <a:p>
            <a:pPr marL="457200" indent="-457200">
              <a:buFont typeface="Arial"/>
              <a:buChar char="•"/>
            </a:pPr>
            <a:r>
              <a:rPr lang="en-NZ" dirty="0" smtClean="0"/>
              <a:t>Transition </a:t>
            </a:r>
            <a:r>
              <a:rPr lang="en-NZ" dirty="0"/>
              <a:t>– </a:t>
            </a:r>
            <a:r>
              <a:rPr lang="en-NZ" dirty="0" smtClean="0"/>
              <a:t>transition/inaugural Board, transfer to SPCA, consequences of not transferring</a:t>
            </a:r>
            <a:endParaRPr lang="en-NZ" dirty="0"/>
          </a:p>
          <a:p>
            <a:pPr marL="457200" indent="-457200">
              <a:buFont typeface="Arial"/>
              <a:buChar char="•"/>
            </a:pPr>
            <a:endParaRPr lang="en-NZ" sz="1800" dirty="0" smtClean="0"/>
          </a:p>
          <a:p>
            <a:pPr marL="0" indent="0">
              <a:buNone/>
            </a:pPr>
            <a:endParaRPr lang="en-NZ" sz="1800" dirty="0" smtClean="0"/>
          </a:p>
          <a:p>
            <a:pPr marL="457200" indent="-457200">
              <a:buFont typeface="Arial"/>
              <a:buChar char="•"/>
            </a:pPr>
            <a:endParaRPr lang="en-NZ" sz="1800" dirty="0" smtClean="0"/>
          </a:p>
          <a:p>
            <a:pPr marL="457200" indent="-457200">
              <a:buFont typeface="Arial"/>
              <a:buChar char="•"/>
            </a:pPr>
            <a:endParaRPr lang="en-NZ" sz="1800" dirty="0" smtClean="0"/>
          </a:p>
          <a:p>
            <a:pPr marL="457200" indent="-457200">
              <a:buFont typeface="Arial"/>
              <a:buChar char="•"/>
            </a:pPr>
            <a:endParaRPr lang="en-NZ" sz="1800" dirty="0" smtClean="0"/>
          </a:p>
          <a:p>
            <a:pPr marL="457200" indent="-457200">
              <a:buFont typeface="Arial"/>
              <a:buChar char="•"/>
            </a:pPr>
            <a:endParaRPr lang="en-NZ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00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90" y="332656"/>
            <a:ext cx="7735888" cy="1143000"/>
          </a:xfrm>
        </p:spPr>
        <p:txBody>
          <a:bodyPr>
            <a:normAutofit/>
          </a:bodyPr>
          <a:lstStyle/>
          <a:p>
            <a:r>
              <a:rPr lang="en-NZ" sz="3600" dirty="0" smtClean="0"/>
              <a:t>Membership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90" y="1381423"/>
            <a:ext cx="8229600" cy="50691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NZ" altLang="en-US" dirty="0" smtClean="0"/>
              <a:t>Two categories:</a:t>
            </a:r>
          </a:p>
          <a:p>
            <a:pPr marL="895350" indent="-533400">
              <a:buNone/>
              <a:defRPr/>
            </a:pPr>
            <a:r>
              <a:rPr lang="en-NZ" altLang="en-US" dirty="0" smtClean="0"/>
              <a:t>- Full Members - individuals including current members of Centres (if choose), volunteers, public, others</a:t>
            </a:r>
          </a:p>
          <a:p>
            <a:pPr marL="895350" indent="-533400">
              <a:buNone/>
              <a:defRPr/>
            </a:pPr>
            <a:r>
              <a:rPr lang="en-NZ" altLang="en-US" dirty="0" smtClean="0"/>
              <a:t>- Life Members -  exceptional service or contribution (including existing Centre and RNZSPCA Honorary and Life Members)</a:t>
            </a:r>
          </a:p>
          <a:p>
            <a:pPr>
              <a:defRPr/>
            </a:pPr>
            <a:r>
              <a:rPr lang="en-NZ" altLang="en-US" dirty="0" smtClean="0"/>
              <a:t>Standard fee, e.g. $40 p.a. </a:t>
            </a:r>
            <a:r>
              <a:rPr lang="en-NZ" altLang="en-US" dirty="0"/>
              <a:t>(</a:t>
            </a:r>
            <a:r>
              <a:rPr lang="en-NZ" altLang="en-US" dirty="0" smtClean="0"/>
              <a:t>unless Life Member); fee waived until 30 June 2019</a:t>
            </a:r>
          </a:p>
          <a:p>
            <a:pPr>
              <a:defRPr/>
            </a:pPr>
            <a:r>
              <a:rPr lang="en-NZ" altLang="en-US" dirty="0" smtClean="0"/>
              <a:t>Right to vote – each member</a:t>
            </a:r>
            <a:r>
              <a:rPr lang="en-NZ" altLang="en-US" dirty="0"/>
              <a:t> </a:t>
            </a:r>
            <a:r>
              <a:rPr lang="en-NZ" altLang="en-US" dirty="0" smtClean="0"/>
              <a:t>= one vote</a:t>
            </a:r>
          </a:p>
          <a:p>
            <a:pPr>
              <a:defRPr/>
            </a:pPr>
            <a:r>
              <a:rPr lang="en-NZ" altLang="en-US" dirty="0" smtClean="0"/>
              <a:t>Right to be members of Local Supporter Groups</a:t>
            </a:r>
          </a:p>
          <a:p>
            <a:pPr>
              <a:defRPr/>
            </a:pPr>
            <a:r>
              <a:rPr lang="en-NZ" altLang="en-US" dirty="0" smtClean="0"/>
              <a:t>Must be a Member to be on the Board or Regional Sub-Committee</a:t>
            </a:r>
          </a:p>
          <a:p>
            <a:pPr marL="457200" lvl="1" indent="0">
              <a:buNone/>
              <a:defRPr/>
            </a:pPr>
            <a:endParaRPr lang="en-NZ" altLang="en-US" sz="2000" dirty="0" smtClean="0"/>
          </a:p>
          <a:p>
            <a:pPr>
              <a:defRPr/>
            </a:pPr>
            <a:endParaRPr lang="en-NZ" altLang="en-US" sz="2000" dirty="0" smtClean="0"/>
          </a:p>
          <a:p>
            <a:pPr marL="0" indent="0">
              <a:buNone/>
              <a:defRPr/>
            </a:pPr>
            <a:endParaRPr lang="en-NZ" altLang="en-US" sz="2000" dirty="0"/>
          </a:p>
          <a:p>
            <a:pPr marL="0" indent="0">
              <a:buNone/>
              <a:defRPr/>
            </a:pPr>
            <a:endParaRPr lang="en-NZ" altLang="en-US" sz="2000" dirty="0"/>
          </a:p>
          <a:p>
            <a:pPr>
              <a:defRPr/>
            </a:pPr>
            <a:endParaRPr lang="en-NZ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11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78F9-386C-4157-89DB-0E13A0F99FF2}" type="slidenum">
              <a:rPr lang="en-NZ" smtClean="0"/>
              <a:pPr/>
              <a:t>9</a:t>
            </a:fld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69629"/>
            <a:ext cx="8229600" cy="1143000"/>
          </a:xfrm>
        </p:spPr>
        <p:txBody>
          <a:bodyPr>
            <a:normAutofit/>
          </a:bodyPr>
          <a:lstStyle/>
          <a:p>
            <a:r>
              <a:rPr lang="en-NZ" sz="3600" dirty="0" smtClean="0"/>
              <a:t>RNZSPCA Board Transition</a:t>
            </a:r>
            <a:endParaRPr lang="en-NZ" sz="3600" dirty="0">
              <a:solidFill>
                <a:srgbClr val="FF000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10555" y="2047155"/>
            <a:ext cx="1512168" cy="3438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417065" y="3026876"/>
            <a:ext cx="108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Board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340580" y="2034907"/>
            <a:ext cx="1800200" cy="341031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/>
          <p:cNvSpPr txBox="1"/>
          <p:nvPr/>
        </p:nvSpPr>
        <p:spPr>
          <a:xfrm>
            <a:off x="2514978" y="2660497"/>
            <a:ext cx="1428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Board – as elected at June AGM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753000" y="2022990"/>
            <a:ext cx="1800200" cy="342223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4775383" y="2389688"/>
            <a:ext cx="17044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Inaugural Board – as appointed by Board Appointments Panel</a:t>
            </a:r>
            <a:endParaRPr lang="en-NZ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7083844" y="2007084"/>
            <a:ext cx="1800200" cy="3366131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TextBox 16"/>
          <p:cNvSpPr txBox="1"/>
          <p:nvPr/>
        </p:nvSpPr>
        <p:spPr>
          <a:xfrm>
            <a:off x="7305040" y="2946046"/>
            <a:ext cx="1357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Board</a:t>
            </a:r>
            <a:endParaRPr lang="en-N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854537" y="2962755"/>
            <a:ext cx="379762" cy="792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272682" y="2926174"/>
            <a:ext cx="379762" cy="792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653756" y="2903945"/>
            <a:ext cx="379762" cy="792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0A3D758AA44843A4AE565C57314DBD" ma:contentTypeVersion="2" ma:contentTypeDescription="Create a new document." ma:contentTypeScope="" ma:versionID="a3a13f54c7d9c01646f1d799d30fd3e0">
  <xsd:schema xmlns:xsd="http://www.w3.org/2001/XMLSchema" xmlns:xs="http://www.w3.org/2001/XMLSchema" xmlns:p="http://schemas.microsoft.com/office/2006/metadata/properties" xmlns:ns2="0874da8e-beb6-4696-9e5f-bf6d5f7c1c62" xmlns:ns3="40844fe9-4cff-4021-bc95-360d0f05003d" targetNamespace="http://schemas.microsoft.com/office/2006/metadata/properties" ma:root="true" ma:fieldsID="4b12589baca2eb0159122c60c22a6604" ns2:_="" ns3:_="">
    <xsd:import namespace="0874da8e-beb6-4696-9e5f-bf6d5f7c1c62"/>
    <xsd:import namespace="40844fe9-4cff-4021-bc95-360d0f0500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4da8e-beb6-4696-9e5f-bf6d5f7c1c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44fe9-4cff-4021-bc95-360d0f05003d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882623-6B96-4B14-8CF3-572B5F8E36B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35FA48-3663-45B3-8C23-921B46D895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11667A-D0E1-4A79-95B2-534759FB1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74da8e-beb6-4696-9e5f-bf6d5f7c1c62"/>
    <ds:schemaRef ds:uri="40844fe9-4cff-4021-bc95-360d0f0500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NationalTemplate</Template>
  <TotalTime>0</TotalTime>
  <Words>2818</Words>
  <Application>Microsoft Office PowerPoint</Application>
  <PresentationFormat>On-screen Show (4:3)</PresentationFormat>
  <Paragraphs>741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Omnes</vt:lpstr>
      <vt:lpstr>NationalTemplate</vt:lpstr>
      <vt:lpstr>One SPCA </vt:lpstr>
      <vt:lpstr>Contents</vt:lpstr>
      <vt:lpstr>Proposed Constitution &amp; Related Documents: Re-cap Maria Clarke, Legal Adviser</vt:lpstr>
      <vt:lpstr>Recap of the ‘One SPCA’  Proposal </vt:lpstr>
      <vt:lpstr>RNZSPCA to One SPCA Entity</vt:lpstr>
      <vt:lpstr>RNZSPCA AGM - Vote</vt:lpstr>
      <vt:lpstr>Proposed Constitution</vt:lpstr>
      <vt:lpstr>Membership</vt:lpstr>
      <vt:lpstr>RNZSPCA Board Transition</vt:lpstr>
      <vt:lpstr>Transition </vt:lpstr>
      <vt:lpstr>Consequences of Not  Transferring </vt:lpstr>
      <vt:lpstr>Proposed Transition Regulations</vt:lpstr>
      <vt:lpstr>Local Supporter Groups  &amp; Regional Sub-Committees</vt:lpstr>
      <vt:lpstr>Proposed Revised Branch Rules</vt:lpstr>
      <vt:lpstr>Transition &amp; Transfer: The 7 Steps Maria Clarke, Legal Adviser</vt:lpstr>
      <vt:lpstr>Timeline (see A3 Sheet)</vt:lpstr>
      <vt:lpstr>Transfer - The 7 Steps </vt:lpstr>
      <vt:lpstr> Step 1  </vt:lpstr>
      <vt:lpstr>Step 2</vt:lpstr>
      <vt:lpstr>Step 3 </vt:lpstr>
      <vt:lpstr>Step 4</vt:lpstr>
      <vt:lpstr>Liquidation vs Dissolution</vt:lpstr>
      <vt:lpstr>PowerPoint Presentation</vt:lpstr>
      <vt:lpstr>Step 6   </vt:lpstr>
      <vt:lpstr>Step 7</vt:lpstr>
      <vt:lpstr>Staff Consultation and Transfer Process Kira Schaffler, Project Manager WTAO</vt:lpstr>
      <vt:lpstr>Timeline (see A3 Sheet)</vt:lpstr>
      <vt:lpstr>Draft Area Groupings (includes all current SPCA Centres)</vt:lpstr>
      <vt:lpstr> Volunteers</vt:lpstr>
      <vt:lpstr> Staff Consultation &amp; Transfer</vt:lpstr>
      <vt:lpstr> Staff Consultation &amp; Transfer</vt:lpstr>
      <vt:lpstr>Finance &amp; IT – update Alan Brame, CFO</vt:lpstr>
      <vt:lpstr>What are we doing now?</vt:lpstr>
      <vt:lpstr>Recommendations to-date</vt:lpstr>
      <vt:lpstr>PowerPoint Presentation</vt:lpstr>
      <vt:lpstr> “Jump on in” </vt:lpstr>
      <vt:lpstr>Preparation for Smooth Transfer (subject to the vote at the AGM in June 2017): Andrea Midgen  </vt:lpstr>
      <vt:lpstr>Preparation for Smooth Transfer </vt:lpstr>
      <vt:lpstr>Checklist: What to do before the AGM on 17 June</vt:lpstr>
      <vt:lpstr>Support/Assistance</vt:lpstr>
      <vt:lpstr>Working Together as One SPCA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2017-05-04T00:31:15Z</dcterms:created>
  <dcterms:modified xsi:type="dcterms:W3CDTF">2017-05-05T03:14:50Z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0x010100BA0A3D758AA44843A4AE565C57314DBD</vt:lpwstr>
  </property>
</Properties>
</file>